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1"/>
  </p:sldMasterIdLst>
  <p:notesMasterIdLst>
    <p:notesMasterId r:id="rId19"/>
  </p:notesMasterIdLst>
  <p:sldIdLst>
    <p:sldId id="331" r:id="rId2"/>
    <p:sldId id="307" r:id="rId3"/>
    <p:sldId id="273" r:id="rId4"/>
    <p:sldId id="277" r:id="rId5"/>
    <p:sldId id="326" r:id="rId6"/>
    <p:sldId id="324" r:id="rId7"/>
    <p:sldId id="322" r:id="rId8"/>
    <p:sldId id="321" r:id="rId9"/>
    <p:sldId id="320" r:id="rId10"/>
    <p:sldId id="319" r:id="rId11"/>
    <p:sldId id="318" r:id="rId12"/>
    <p:sldId id="317" r:id="rId13"/>
    <p:sldId id="294" r:id="rId14"/>
    <p:sldId id="316" r:id="rId15"/>
    <p:sldId id="330" r:id="rId16"/>
    <p:sldId id="303" r:id="rId17"/>
    <p:sldId id="312"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EA"/>
    <a:srgbClr val="ECF7F7"/>
    <a:srgbClr val="C8E4DB"/>
    <a:srgbClr val="EDF2EF"/>
    <a:srgbClr val="40957C"/>
    <a:srgbClr val="F4D33C"/>
    <a:srgbClr val="F2FAF7"/>
    <a:srgbClr val="D4EEE6"/>
    <a:srgbClr val="EC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18"/>
    <p:restoredTop sz="70884" autoAdjust="0"/>
  </p:normalViewPr>
  <p:slideViewPr>
    <p:cSldViewPr snapToGrid="0" snapToObjects="1">
      <p:cViewPr varScale="1">
        <p:scale>
          <a:sx n="89" d="100"/>
          <a:sy n="89" d="100"/>
        </p:scale>
        <p:origin x="1240" y="160"/>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A5DB0-9F53-164E-8558-B009C0CEDA34}" type="datetimeFigureOut">
              <a:rPr lang="sv-SE" smtClean="0"/>
              <a:t>2021-12-16</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1C73F-CD54-D041-8C68-34205F4491DC}" type="slidenum">
              <a:rPr lang="sv-SE" smtClean="0"/>
              <a:t>‹#›</a:t>
            </a:fld>
            <a:endParaRPr lang="sv-SE"/>
          </a:p>
        </p:txBody>
      </p:sp>
    </p:spTree>
    <p:extLst>
      <p:ext uri="{BB962C8B-B14F-4D97-AF65-F5344CB8AC3E}">
        <p14:creationId xmlns:p14="http://schemas.microsoft.com/office/powerpoint/2010/main" val="3865114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vt.se/nyheter/lokalt/helsingborg/trendbrott-politikernas-flygresor-har-minska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Region Skåne har tillsammans med några andra organisationer tagit fram ett kom-igång-paket, med råd och tips om hur privata och offentliga organisationer kan börjar klimatväxla.</a:t>
            </a:r>
            <a:r>
              <a:rPr lang="sv-SE" baseline="0" dirty="0"/>
              <a:t> I paketet finns också flera </a:t>
            </a:r>
            <a:r>
              <a:rPr lang="sv-SE" dirty="0"/>
              <a:t>verktyg</a:t>
            </a:r>
            <a:r>
              <a:rPr lang="sv-SE" baseline="0" dirty="0"/>
              <a:t> som ger stöd för att enkelt kunna skräddarsy sin </a:t>
            </a:r>
            <a:r>
              <a:rPr lang="sv-SE" baseline="0" dirty="0">
                <a:solidFill>
                  <a:schemeClr val="tx1"/>
                </a:solidFill>
              </a:rPr>
              <a:t>egen k</a:t>
            </a:r>
            <a:r>
              <a:rPr lang="sv-SE" dirty="0">
                <a:solidFill>
                  <a:schemeClr val="tx1"/>
                </a:solidFill>
              </a:rPr>
              <a:t>limatväxlingsmodell.</a:t>
            </a:r>
          </a:p>
          <a:p>
            <a:endParaRPr lang="sv-SE" dirty="0">
              <a:solidFill>
                <a:schemeClr val="tx1"/>
              </a:solidFill>
            </a:endParaRPr>
          </a:p>
          <a:p>
            <a:r>
              <a:rPr lang="sv-SE" dirty="0">
                <a:solidFill>
                  <a:schemeClr val="tx1"/>
                </a:solidFill>
              </a:rPr>
              <a:t>Hela/delar</a:t>
            </a:r>
            <a:r>
              <a:rPr lang="sv-SE" baseline="0" dirty="0">
                <a:solidFill>
                  <a:schemeClr val="tx1"/>
                </a:solidFill>
              </a:rPr>
              <a:t> av denna </a:t>
            </a:r>
            <a:r>
              <a:rPr lang="sv-SE" dirty="0">
                <a:solidFill>
                  <a:schemeClr val="tx1"/>
                </a:solidFill>
              </a:rPr>
              <a:t>presentation kan användas när</a:t>
            </a:r>
            <a:r>
              <a:rPr lang="sv-SE" baseline="0" dirty="0">
                <a:solidFill>
                  <a:schemeClr val="tx1"/>
                </a:solidFill>
              </a:rPr>
              <a:t> ni inom er organisation vill ha/sprida information för att ta fram en klimatväxlingsmodell för er verksamhet. </a:t>
            </a:r>
          </a:p>
          <a:p>
            <a:r>
              <a:rPr lang="sv-SE" dirty="0"/>
              <a:t>Mer</a:t>
            </a:r>
            <a:r>
              <a:rPr lang="sv-SE" baseline="0" dirty="0"/>
              <a:t> information finns på www.skane.se/klimatvaxling </a:t>
            </a:r>
            <a:endParaRPr lang="sv-SE" dirty="0"/>
          </a:p>
        </p:txBody>
      </p:sp>
      <p:sp>
        <p:nvSpPr>
          <p:cNvPr id="4" name="Slide Number Placeholder 3"/>
          <p:cNvSpPr>
            <a:spLocks noGrp="1"/>
          </p:cNvSpPr>
          <p:nvPr>
            <p:ph type="sldNum" sz="quarter" idx="5"/>
          </p:nvPr>
        </p:nvSpPr>
        <p:spPr/>
        <p:txBody>
          <a:bodyPr/>
          <a:lstStyle/>
          <a:p>
            <a:fld id="{A2E1C73F-CD54-D041-8C68-34205F4491DC}" type="slidenum">
              <a:rPr lang="sv-SE" smtClean="0"/>
              <a:t>1</a:t>
            </a:fld>
            <a:endParaRPr lang="sv-SE"/>
          </a:p>
        </p:txBody>
      </p:sp>
    </p:spTree>
    <p:extLst>
      <p:ext uri="{BB962C8B-B14F-4D97-AF65-F5344CB8AC3E}">
        <p14:creationId xmlns:p14="http://schemas.microsoft.com/office/powerpoint/2010/main" val="1093041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a:p>
        </p:txBody>
      </p:sp>
      <p:sp>
        <p:nvSpPr>
          <p:cNvPr id="4" name="Platshållare för bildnummer 3"/>
          <p:cNvSpPr>
            <a:spLocks noGrp="1"/>
          </p:cNvSpPr>
          <p:nvPr>
            <p:ph type="sldNum" sz="quarter" idx="5"/>
          </p:nvPr>
        </p:nvSpPr>
        <p:spPr/>
        <p:txBody>
          <a:bodyPr/>
          <a:lstStyle/>
          <a:p>
            <a:fld id="{12493327-1709-464A-BEDE-85F8864201D8}" type="slidenum">
              <a:rPr lang="sv-SE" smtClean="0"/>
              <a:t>10</a:t>
            </a:fld>
            <a:endParaRPr lang="sv-SE"/>
          </a:p>
        </p:txBody>
      </p:sp>
    </p:spTree>
    <p:extLst>
      <p:ext uri="{BB962C8B-B14F-4D97-AF65-F5344CB8AC3E}">
        <p14:creationId xmlns:p14="http://schemas.microsoft.com/office/powerpoint/2010/main" val="1260115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a:p>
        </p:txBody>
      </p:sp>
      <p:sp>
        <p:nvSpPr>
          <p:cNvPr id="4" name="Platshållare för bildnummer 3"/>
          <p:cNvSpPr>
            <a:spLocks noGrp="1"/>
          </p:cNvSpPr>
          <p:nvPr>
            <p:ph type="sldNum" sz="quarter" idx="5"/>
          </p:nvPr>
        </p:nvSpPr>
        <p:spPr/>
        <p:txBody>
          <a:bodyPr/>
          <a:lstStyle/>
          <a:p>
            <a:fld id="{12493327-1709-464A-BEDE-85F8864201D8}" type="slidenum">
              <a:rPr lang="sv-SE" smtClean="0"/>
              <a:t>11</a:t>
            </a:fld>
            <a:endParaRPr lang="sv-SE"/>
          </a:p>
        </p:txBody>
      </p:sp>
    </p:spTree>
    <p:extLst>
      <p:ext uri="{BB962C8B-B14F-4D97-AF65-F5344CB8AC3E}">
        <p14:creationId xmlns:p14="http://schemas.microsoft.com/office/powerpoint/2010/main" val="3414529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Röster från intervjuer:</a:t>
            </a:r>
            <a:br>
              <a:rPr lang="sv-SE" i="1" dirty="0"/>
            </a:b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chemeClr val="accent4"/>
                </a:solidFill>
              </a:rPr>
              <a:t>”Ledningen</a:t>
            </a:r>
            <a:r>
              <a:rPr lang="sv-SE" sz="1200" dirty="0">
                <a:solidFill>
                  <a:schemeClr val="accent4"/>
                </a:solidFill>
              </a:rPr>
              <a:t> är en viktig spridare av modellen och för att få till stånd beteendeförändringar inom resandet.”</a:t>
            </a:r>
          </a:p>
        </p:txBody>
      </p:sp>
      <p:sp>
        <p:nvSpPr>
          <p:cNvPr id="4" name="Platshållare för bildnummer 3"/>
          <p:cNvSpPr>
            <a:spLocks noGrp="1"/>
          </p:cNvSpPr>
          <p:nvPr>
            <p:ph type="sldNum" sz="quarter" idx="5"/>
          </p:nvPr>
        </p:nvSpPr>
        <p:spPr/>
        <p:txBody>
          <a:bodyPr/>
          <a:lstStyle/>
          <a:p>
            <a:fld id="{12493327-1709-464A-BEDE-85F8864201D8}" type="slidenum">
              <a:rPr lang="sv-SE" smtClean="0"/>
              <a:t>12</a:t>
            </a:fld>
            <a:endParaRPr lang="sv-SE"/>
          </a:p>
        </p:txBody>
      </p:sp>
    </p:spTree>
    <p:extLst>
      <p:ext uri="{BB962C8B-B14F-4D97-AF65-F5344CB8AC3E}">
        <p14:creationId xmlns:p14="http://schemas.microsoft.com/office/powerpoint/2010/main" val="233604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2493327-1709-464A-BEDE-85F8864201D8}" type="slidenum">
              <a:rPr lang="sv-SE" smtClean="0"/>
              <a:t>13</a:t>
            </a:fld>
            <a:endParaRPr lang="sv-SE"/>
          </a:p>
        </p:txBody>
      </p:sp>
    </p:spTree>
    <p:extLst>
      <p:ext uri="{BB962C8B-B14F-4D97-AF65-F5344CB8AC3E}">
        <p14:creationId xmlns:p14="http://schemas.microsoft.com/office/powerpoint/2010/main" val="366550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Här har vi definierat ett antal steg som behöver genomföras</a:t>
            </a:r>
            <a:r>
              <a:rPr lang="sv-SE" sz="1200" kern="1200" baseline="0" dirty="0">
                <a:solidFill>
                  <a:schemeClr val="tx1"/>
                </a:solidFill>
                <a:effectLst/>
                <a:latin typeface="+mn-lt"/>
                <a:ea typeface="+mn-ea"/>
                <a:cs typeface="+mn-cs"/>
              </a:rPr>
              <a:t> när ni sätter igång med klimatväxling. Ordningen kan variera, beroende på hur det ser ut i just er organisation. Det kan till exempel vara så att flera beslut behövs i olika </a:t>
            </a:r>
            <a:r>
              <a:rPr lang="sv-SE" sz="1200" kern="1200" dirty="0">
                <a:solidFill>
                  <a:schemeClr val="tx1"/>
                </a:solidFill>
                <a:effectLst/>
                <a:latin typeface="+mn-lt"/>
                <a:ea typeface="+mn-ea"/>
                <a:cs typeface="+mn-cs"/>
              </a:rPr>
              <a:t>skeden för</a:t>
            </a:r>
            <a:r>
              <a:rPr lang="sv-SE" sz="1200" kern="1200" baseline="0" dirty="0">
                <a:solidFill>
                  <a:schemeClr val="tx1"/>
                </a:solidFill>
                <a:effectLst/>
                <a:latin typeface="+mn-lt"/>
                <a:ea typeface="+mn-ea"/>
                <a:cs typeface="+mn-cs"/>
              </a:rPr>
              <a:t> att kunna införa klimatväxling, exempelvis</a:t>
            </a:r>
            <a:r>
              <a:rPr lang="sv-SE" sz="1200" kern="1200" dirty="0">
                <a:solidFill>
                  <a:schemeClr val="tx1"/>
                </a:solidFill>
                <a:effectLst/>
                <a:latin typeface="+mn-lt"/>
                <a:ea typeface="+mn-ea"/>
                <a:cs typeface="+mn-cs"/>
              </a:rPr>
              <a:t> beslut för att utreda frågan och ta fram ett förslag som presenteras för ledningen, innan beslut om genomförande kan tas. </a:t>
            </a:r>
          </a:p>
        </p:txBody>
      </p:sp>
      <p:sp>
        <p:nvSpPr>
          <p:cNvPr id="4" name="Platshållare för bildnummer 3"/>
          <p:cNvSpPr>
            <a:spLocks noGrp="1"/>
          </p:cNvSpPr>
          <p:nvPr>
            <p:ph type="sldNum" sz="quarter" idx="10"/>
          </p:nvPr>
        </p:nvSpPr>
        <p:spPr/>
        <p:txBody>
          <a:bodyPr/>
          <a:lstStyle/>
          <a:p>
            <a:fld id="{A2E1C73F-CD54-D041-8C68-34205F4491DC}" type="slidenum">
              <a:rPr lang="sv-SE" smtClean="0"/>
              <a:t>14</a:t>
            </a:fld>
            <a:endParaRPr lang="sv-SE"/>
          </a:p>
        </p:txBody>
      </p:sp>
    </p:spTree>
    <p:extLst>
      <p:ext uri="{BB962C8B-B14F-4D97-AF65-F5344CB8AC3E}">
        <p14:creationId xmlns:p14="http://schemas.microsoft.com/office/powerpoint/2010/main" val="138735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E1C73F-CD54-D041-8C68-34205F4491DC}" type="slidenum">
              <a:rPr lang="sv-SE" smtClean="0"/>
              <a:t>15</a:t>
            </a:fld>
            <a:endParaRPr lang="sv-SE"/>
          </a:p>
        </p:txBody>
      </p:sp>
    </p:spTree>
    <p:extLst>
      <p:ext uri="{BB962C8B-B14F-4D97-AF65-F5344CB8AC3E}">
        <p14:creationId xmlns:p14="http://schemas.microsoft.com/office/powerpoint/2010/main" val="727501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E1C73F-CD54-D041-8C68-34205F4491DC}" type="slidenum">
              <a:rPr lang="sv-SE" smtClean="0"/>
              <a:t>16</a:t>
            </a:fld>
            <a:endParaRPr lang="sv-SE"/>
          </a:p>
        </p:txBody>
      </p:sp>
    </p:spTree>
    <p:extLst>
      <p:ext uri="{BB962C8B-B14F-4D97-AF65-F5344CB8AC3E}">
        <p14:creationId xmlns:p14="http://schemas.microsoft.com/office/powerpoint/2010/main" val="1214563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2E1C73F-CD54-D041-8C68-34205F4491DC}" type="slidenum">
              <a:rPr lang="sv-SE" smtClean="0"/>
              <a:t>17</a:t>
            </a:fld>
            <a:endParaRPr lang="sv-SE"/>
          </a:p>
        </p:txBody>
      </p:sp>
    </p:spTree>
    <p:extLst>
      <p:ext uri="{BB962C8B-B14F-4D97-AF65-F5344CB8AC3E}">
        <p14:creationId xmlns:p14="http://schemas.microsoft.com/office/powerpoint/2010/main" val="97059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Ett</a:t>
            </a:r>
            <a:r>
              <a:rPr lang="sv-SE" sz="1200" kern="1200" baseline="0" dirty="0">
                <a:solidFill>
                  <a:schemeClr val="tx1"/>
                </a:solidFill>
                <a:effectLst/>
                <a:latin typeface="+mn-lt"/>
                <a:ea typeface="+mn-ea"/>
                <a:cs typeface="+mn-cs"/>
              </a:rPr>
              <a:t> enkelt sätt att minska sina klimatutsläpp är fokusera på </a:t>
            </a:r>
            <a:r>
              <a:rPr lang="sv-SE" sz="1200" b="0" kern="1200" dirty="0">
                <a:solidFill>
                  <a:schemeClr val="tx1"/>
                </a:solidFill>
                <a:effectLst/>
                <a:latin typeface="+mn-lt"/>
                <a:ea typeface="+mn-ea"/>
                <a:cs typeface="+mn-cs"/>
              </a:rPr>
              <a:t>våra resor i arbetet. Genom</a:t>
            </a:r>
            <a:r>
              <a:rPr lang="sv-SE" sz="1200" b="0" kern="1200" baseline="0" dirty="0">
                <a:solidFill>
                  <a:schemeClr val="tx1"/>
                </a:solidFill>
                <a:effectLst/>
                <a:latin typeface="+mn-lt"/>
                <a:ea typeface="+mn-ea"/>
                <a:cs typeface="+mn-cs"/>
              </a:rPr>
              <a:t> att göra fossila resor dyrare och klimatsmarta </a:t>
            </a:r>
            <a:r>
              <a:rPr lang="sv-SE" sz="1200" kern="1200" baseline="0" dirty="0">
                <a:solidFill>
                  <a:schemeClr val="tx1"/>
                </a:solidFill>
                <a:effectLst/>
                <a:latin typeface="+mn-lt"/>
                <a:ea typeface="+mn-ea"/>
                <a:cs typeface="+mn-cs"/>
              </a:rPr>
              <a:t>resor billigare skapas ett ekonomiskt incitament för att ställa om till mer hållbara resvanor.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baseline="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En klimatväxlingsmodell har dubbel effekt – dels gör det högre priset på klimatutsläppande resor att dessa minskar, dels gör det att organisationen har budget att genomföra åtgärder för hållbara resor som i sig bidrar till minskade utsläpp.</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p>
        </p:txBody>
      </p:sp>
      <p:sp>
        <p:nvSpPr>
          <p:cNvPr id="4" name="Slide Number Placeholder 3"/>
          <p:cNvSpPr>
            <a:spLocks noGrp="1"/>
          </p:cNvSpPr>
          <p:nvPr>
            <p:ph type="sldNum" sz="quarter" idx="5"/>
          </p:nvPr>
        </p:nvSpPr>
        <p:spPr/>
        <p:txBody>
          <a:bodyPr/>
          <a:lstStyle/>
          <a:p>
            <a:fld id="{A2E1C73F-CD54-D041-8C68-34205F4491DC}" type="slidenum">
              <a:rPr lang="sv-SE" smtClean="0"/>
              <a:t>2</a:t>
            </a:fld>
            <a:endParaRPr lang="sv-SE"/>
          </a:p>
        </p:txBody>
      </p:sp>
    </p:spTree>
    <p:extLst>
      <p:ext uri="{BB962C8B-B14F-4D97-AF65-F5344CB8AC3E}">
        <p14:creationId xmlns:p14="http://schemas.microsoft.com/office/powerpoint/2010/main" val="290634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fina är att pengarna hålls inom organisationen, så man själv kan välja vad man vill satsa på för alternativ. Det ökar definitivt engagemanget hos medarbetarna. Det underlättar också om de klimatbesparande åtgärderna kommer så många till del som möjligt.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E1C73F-CD54-D041-8C68-34205F4491DC}" type="slidenum">
              <a:rPr lang="sv-SE" smtClean="0"/>
              <a:t>3</a:t>
            </a:fld>
            <a:endParaRPr lang="sv-SE"/>
          </a:p>
        </p:txBody>
      </p:sp>
    </p:spTree>
    <p:extLst>
      <p:ext uri="{BB962C8B-B14F-4D97-AF65-F5344CB8AC3E}">
        <p14:creationId xmlns:p14="http://schemas.microsoft.com/office/powerpoint/2010/main" val="3878297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sv-SE" dirty="0"/>
              <a:t>Klimatväxling skapar alltså nytta på många nivåer.</a:t>
            </a:r>
          </a:p>
          <a:p>
            <a:pPr marL="0" indent="0">
              <a:buNone/>
            </a:pPr>
            <a:endParaRPr lang="sv-SE" dirty="0"/>
          </a:p>
          <a:p>
            <a:pPr marL="0" indent="0">
              <a:buNone/>
            </a:pPr>
            <a:r>
              <a:rPr lang="sv-SE" dirty="0"/>
              <a:t>Minskade fossila tjänsteresor innebär minskade koldioxidutsläpp (</a:t>
            </a:r>
            <a:r>
              <a:rPr lang="sv-SE" b="1" dirty="0"/>
              <a:t>bra för planet</a:t>
            </a:r>
            <a:r>
              <a:rPr lang="sv-SE" b="1" dirty="0">
                <a:solidFill>
                  <a:srgbClr val="489149"/>
                </a:solidFill>
              </a:rPr>
              <a:t>en</a:t>
            </a:r>
            <a:r>
              <a:rPr lang="sv-SE" dirty="0">
                <a:solidFill>
                  <a:srgbClr val="489149"/>
                </a:solidFill>
              </a:rPr>
              <a:t>),</a:t>
            </a:r>
            <a:r>
              <a:rPr lang="sv-SE" b="1" dirty="0">
                <a:solidFill>
                  <a:srgbClr val="489149"/>
                </a:solidFill>
              </a:rPr>
              <a:t> </a:t>
            </a:r>
            <a:r>
              <a:rPr lang="sv-SE" dirty="0"/>
              <a:t>att pengar återinvesteras (</a:t>
            </a:r>
            <a:r>
              <a:rPr lang="sv-SE" b="1" dirty="0"/>
              <a:t>bra för organisationen</a:t>
            </a:r>
            <a:r>
              <a:rPr lang="sv-SE" dirty="0"/>
              <a:t>) och friskare och </a:t>
            </a:r>
            <a:r>
              <a:rPr lang="sv-SE" u="sng" dirty="0"/>
              <a:t>mer engagerade</a:t>
            </a:r>
            <a:r>
              <a:rPr lang="sv-SE" dirty="0"/>
              <a:t> medarbetare (</a:t>
            </a:r>
            <a:r>
              <a:rPr lang="sv-SE" b="1" dirty="0"/>
              <a:t>bra för samhället</a:t>
            </a:r>
            <a:r>
              <a:rPr lang="sv-SE" dirty="0"/>
              <a:t>). </a:t>
            </a:r>
          </a:p>
          <a:p>
            <a:endParaRPr lang="sv-SE" i="1" dirty="0"/>
          </a:p>
          <a:p>
            <a:r>
              <a:rPr lang="sv-SE" dirty="0"/>
              <a:t>Det blir också allt viktigare att visa var man står i olika frågor – att ta ställning och att leva som man lär. Både konsumenter och potentiella medarbetare väljer mer och mer med samvetet och magkänslan. Konkret hållbarhetsarbete är nödvändigt för att fortsätta attrahera kunder och arbetskraft. </a:t>
            </a:r>
          </a:p>
        </p:txBody>
      </p:sp>
      <p:sp>
        <p:nvSpPr>
          <p:cNvPr id="4" name="Slide Number Placeholder 3"/>
          <p:cNvSpPr>
            <a:spLocks noGrp="1"/>
          </p:cNvSpPr>
          <p:nvPr>
            <p:ph type="sldNum" sz="quarter" idx="5"/>
          </p:nvPr>
        </p:nvSpPr>
        <p:spPr/>
        <p:txBody>
          <a:bodyPr/>
          <a:lstStyle/>
          <a:p>
            <a:fld id="{A2E1C73F-CD54-D041-8C68-34205F4491DC}" type="slidenum">
              <a:rPr lang="sv-SE" smtClean="0"/>
              <a:t>4</a:t>
            </a:fld>
            <a:endParaRPr lang="sv-SE"/>
          </a:p>
        </p:txBody>
      </p:sp>
    </p:spTree>
    <p:extLst>
      <p:ext uri="{BB962C8B-B14F-4D97-AF65-F5344CB8AC3E}">
        <p14:creationId xmlns:p14="http://schemas.microsoft.com/office/powerpoint/2010/main" val="227395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i="0" baseline="0" dirty="0"/>
              <a:t>Helsingborg Stad har en klimatväxlingsmodell i sin organisation, som kraftigt minskat resandet.</a:t>
            </a:r>
          </a:p>
          <a:p>
            <a:r>
              <a:rPr lang="sv-SE" i="0" baseline="0" dirty="0"/>
              <a:t>Ett inslag om Helsingborgs klimatväxlingsmodell och dess resultat fanns med i SVT nyheter i mars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hlinkClick r:id="rId3"/>
              </a:rPr>
              <a:t>https://www.svt.se/nyheter/lokalt/helsingborg/trendbrott-politikernas-flygresor-har-minskat</a:t>
            </a:r>
            <a:endParaRPr lang="sv-SE" i="1" dirty="0"/>
          </a:p>
        </p:txBody>
      </p:sp>
      <p:sp>
        <p:nvSpPr>
          <p:cNvPr id="4" name="Slide Number Placeholder 3"/>
          <p:cNvSpPr>
            <a:spLocks noGrp="1"/>
          </p:cNvSpPr>
          <p:nvPr>
            <p:ph type="sldNum" sz="quarter" idx="5"/>
          </p:nvPr>
        </p:nvSpPr>
        <p:spPr/>
        <p:txBody>
          <a:bodyPr/>
          <a:lstStyle/>
          <a:p>
            <a:fld id="{A2E1C73F-CD54-D041-8C68-34205F4491DC}" type="slidenum">
              <a:rPr lang="sv-SE" smtClean="0"/>
              <a:t>5</a:t>
            </a:fld>
            <a:endParaRPr lang="sv-SE"/>
          </a:p>
        </p:txBody>
      </p:sp>
    </p:spTree>
    <p:extLst>
      <p:ext uri="{BB962C8B-B14F-4D97-AF65-F5344CB8AC3E}">
        <p14:creationId xmlns:p14="http://schemas.microsoft.com/office/powerpoint/2010/main" val="4230524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2E1C73F-CD54-D041-8C68-34205F4491DC}" type="slidenum">
              <a:rPr lang="sv-SE" smtClean="0"/>
              <a:t>6</a:t>
            </a:fld>
            <a:endParaRPr lang="sv-SE"/>
          </a:p>
        </p:txBody>
      </p:sp>
    </p:spTree>
    <p:extLst>
      <p:ext uri="{BB962C8B-B14F-4D97-AF65-F5344CB8AC3E}">
        <p14:creationId xmlns:p14="http://schemas.microsoft.com/office/powerpoint/2010/main" val="2813045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2493327-1709-464A-BEDE-85F8864201D8}" type="slidenum">
              <a:rPr lang="sv-SE" smtClean="0"/>
              <a:t>7</a:t>
            </a:fld>
            <a:endParaRPr lang="sv-SE"/>
          </a:p>
        </p:txBody>
      </p:sp>
    </p:spTree>
    <p:extLst>
      <p:ext uri="{BB962C8B-B14F-4D97-AF65-F5344CB8AC3E}">
        <p14:creationId xmlns:p14="http://schemas.microsoft.com/office/powerpoint/2010/main" val="364629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Beroende </a:t>
            </a:r>
            <a:r>
              <a:rPr lang="sv-SE" dirty="0"/>
              <a:t>på organisationens storlek behövs olika mycket resurser, men avsätt tid för:</a:t>
            </a:r>
          </a:p>
          <a:p>
            <a:endParaRPr lang="sv-SE" dirty="0"/>
          </a:p>
          <a:p>
            <a:pPr marL="171450" indent="-171450">
              <a:buFont typeface="Arial" panose="020B0604020202020204" pitchFamily="34" charset="0"/>
              <a:buChar char="•"/>
            </a:pPr>
            <a:r>
              <a:rPr lang="sv-SE" dirty="0"/>
              <a:t>Samordnare – någon måste ha ansvar att driva frågan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Ekonom – det handlar om att hitta nya rutiner i ekonomisystem och om pengar som ska flyttas mellan konton </a:t>
            </a:r>
          </a:p>
          <a:p>
            <a:pPr marL="171450" indent="-171450">
              <a:buFont typeface="Arial" panose="020B0604020202020204" pitchFamily="34" charset="0"/>
              <a:buChar char="•"/>
            </a:pPr>
            <a:r>
              <a:rPr lang="sv-SE" dirty="0"/>
              <a:t>Kommunikatör – det är viktigt att kommunicera ofta för att ledning och medarbetare ska känna att det lönar sig </a:t>
            </a:r>
          </a:p>
        </p:txBody>
      </p:sp>
      <p:sp>
        <p:nvSpPr>
          <p:cNvPr id="4" name="Platshållare för bildnummer 3"/>
          <p:cNvSpPr>
            <a:spLocks noGrp="1"/>
          </p:cNvSpPr>
          <p:nvPr>
            <p:ph type="sldNum" sz="quarter" idx="5"/>
          </p:nvPr>
        </p:nvSpPr>
        <p:spPr/>
        <p:txBody>
          <a:bodyPr/>
          <a:lstStyle/>
          <a:p>
            <a:fld id="{12493327-1709-464A-BEDE-85F8864201D8}" type="slidenum">
              <a:rPr lang="sv-SE" smtClean="0"/>
              <a:t>8</a:t>
            </a:fld>
            <a:endParaRPr lang="sv-SE"/>
          </a:p>
        </p:txBody>
      </p:sp>
    </p:spTree>
    <p:extLst>
      <p:ext uri="{BB962C8B-B14F-4D97-AF65-F5344CB8AC3E}">
        <p14:creationId xmlns:p14="http://schemas.microsoft.com/office/powerpoint/2010/main" val="609694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a:p>
        </p:txBody>
      </p:sp>
      <p:sp>
        <p:nvSpPr>
          <p:cNvPr id="4" name="Platshållare för bildnummer 3"/>
          <p:cNvSpPr>
            <a:spLocks noGrp="1"/>
          </p:cNvSpPr>
          <p:nvPr>
            <p:ph type="sldNum" sz="quarter" idx="10"/>
          </p:nvPr>
        </p:nvSpPr>
        <p:spPr/>
        <p:txBody>
          <a:bodyPr/>
          <a:lstStyle/>
          <a:p>
            <a:fld id="{A2E1C73F-CD54-D041-8C68-34205F4491DC}" type="slidenum">
              <a:rPr lang="sv-SE" smtClean="0"/>
              <a:t>9</a:t>
            </a:fld>
            <a:endParaRPr lang="sv-SE"/>
          </a:p>
        </p:txBody>
      </p:sp>
    </p:spTree>
    <p:extLst>
      <p:ext uri="{BB962C8B-B14F-4D97-AF65-F5344CB8AC3E}">
        <p14:creationId xmlns:p14="http://schemas.microsoft.com/office/powerpoint/2010/main" val="1001691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18B8B0-CFD1-984A-9E26-1E9B80E69700}"/>
              </a:ext>
            </a:extLst>
          </p:cNvPr>
          <p:cNvSpPr>
            <a:spLocks noGrp="1"/>
          </p:cNvSpPr>
          <p:nvPr>
            <p:ph type="ctrTitle"/>
          </p:nvPr>
        </p:nvSpPr>
        <p:spPr>
          <a:xfrm>
            <a:off x="1524000" y="1122363"/>
            <a:ext cx="9144000" cy="2387600"/>
          </a:xfrm>
        </p:spPr>
        <p:txBody>
          <a:bodyPr anchor="b"/>
          <a:lstStyle>
            <a:lvl1pPr algn="l">
              <a:defRPr sz="6000" b="1">
                <a:solidFill>
                  <a:schemeClr val="bg1"/>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3A87BB77-0259-984F-AC4F-92F5CBC5A580}"/>
              </a:ext>
            </a:extLst>
          </p:cNvPr>
          <p:cNvSpPr>
            <a:spLocks noGrp="1"/>
          </p:cNvSpPr>
          <p:nvPr>
            <p:ph type="subTitle" idx="1"/>
          </p:nvPr>
        </p:nvSpPr>
        <p:spPr>
          <a:xfrm>
            <a:off x="1524000" y="36020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7" name="Platshållare för datum 6">
            <a:extLst>
              <a:ext uri="{FF2B5EF4-FFF2-40B4-BE49-F238E27FC236}">
                <a16:creationId xmlns:a16="http://schemas.microsoft.com/office/drawing/2014/main" id="{1AD4EDB0-88ED-0245-92EC-BC2C372A2CD8}"/>
              </a:ext>
            </a:extLst>
          </p:cNvPr>
          <p:cNvSpPr>
            <a:spLocks noGrp="1"/>
          </p:cNvSpPr>
          <p:nvPr>
            <p:ph type="dt" sz="half" idx="10"/>
          </p:nvPr>
        </p:nvSpPr>
        <p:spPr/>
        <p:txBody>
          <a:bodyPr/>
          <a:lstStyle>
            <a:lvl1pPr>
              <a:defRPr>
                <a:solidFill>
                  <a:schemeClr val="bg1"/>
                </a:solidFill>
              </a:defRPr>
            </a:lvl1pPr>
          </a:lstStyle>
          <a:p>
            <a:endParaRPr lang="sv-SE"/>
          </a:p>
        </p:txBody>
      </p:sp>
      <p:sp>
        <p:nvSpPr>
          <p:cNvPr id="8" name="Platshållare för sidfot 7">
            <a:extLst>
              <a:ext uri="{FF2B5EF4-FFF2-40B4-BE49-F238E27FC236}">
                <a16:creationId xmlns:a16="http://schemas.microsoft.com/office/drawing/2014/main" id="{48ACFB43-228D-1948-97C3-4F43F23C93B5}"/>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9" name="Platshållare för bildnummer 8">
            <a:extLst>
              <a:ext uri="{FF2B5EF4-FFF2-40B4-BE49-F238E27FC236}">
                <a16:creationId xmlns:a16="http://schemas.microsoft.com/office/drawing/2014/main" id="{2D03D092-DCFC-6D45-82F7-46D8476E7B19}"/>
              </a:ext>
            </a:extLst>
          </p:cNvPr>
          <p:cNvSpPr>
            <a:spLocks noGrp="1"/>
          </p:cNvSpPr>
          <p:nvPr>
            <p:ph type="sldNum" sz="quarter" idx="12"/>
          </p:nvPr>
        </p:nvSpPr>
        <p:spPr/>
        <p:txBody>
          <a:bodyPr/>
          <a:lstStyle>
            <a:lvl1pPr>
              <a:defRPr>
                <a:solidFill>
                  <a:schemeClr val="bg1"/>
                </a:solidFill>
              </a:defRPr>
            </a:lvl1pPr>
          </a:lstStyle>
          <a:p>
            <a:fld id="{6FBEC487-0F3F-4B46-A9F0-B96C64978BF6}" type="slidenum">
              <a:rPr lang="sv-SE" smtClean="0"/>
              <a:pPr/>
              <a:t>‹#›</a:t>
            </a:fld>
            <a:endParaRPr lang="sv-SE"/>
          </a:p>
        </p:txBody>
      </p:sp>
    </p:spTree>
    <p:extLst>
      <p:ext uri="{BB962C8B-B14F-4D97-AF65-F5344CB8AC3E}">
        <p14:creationId xmlns:p14="http://schemas.microsoft.com/office/powerpoint/2010/main" val="368461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CA5ABA-754A-DE43-ACEC-69D7328460DD}"/>
              </a:ext>
            </a:extLst>
          </p:cNvPr>
          <p:cNvSpPr>
            <a:spLocks noGrp="1"/>
          </p:cNvSpPr>
          <p:nvPr>
            <p:ph type="title"/>
          </p:nvPr>
        </p:nvSpPr>
        <p:spPr/>
        <p:txBody>
          <a:bodyPr/>
          <a:lstStyle/>
          <a:p>
            <a:r>
              <a:rPr lang="sv-SE"/>
              <a:t>Klicka här för att ändra mall för rubrikformat</a:t>
            </a:r>
          </a:p>
        </p:txBody>
      </p:sp>
      <p:sp>
        <p:nvSpPr>
          <p:cNvPr id="13" name="Platshållare för datum 12">
            <a:extLst>
              <a:ext uri="{FF2B5EF4-FFF2-40B4-BE49-F238E27FC236}">
                <a16:creationId xmlns:a16="http://schemas.microsoft.com/office/drawing/2014/main" id="{95293B70-196D-D341-A2E1-CBA7F2BCE444}"/>
              </a:ext>
            </a:extLst>
          </p:cNvPr>
          <p:cNvSpPr>
            <a:spLocks noGrp="1"/>
          </p:cNvSpPr>
          <p:nvPr>
            <p:ph type="dt" sz="half" idx="10"/>
          </p:nvPr>
        </p:nvSpPr>
        <p:spPr/>
        <p:txBody>
          <a:bodyPr/>
          <a:lstStyle/>
          <a:p>
            <a:endParaRPr lang="sv-SE" dirty="0"/>
          </a:p>
        </p:txBody>
      </p:sp>
      <p:sp>
        <p:nvSpPr>
          <p:cNvPr id="14" name="Platshållare för sidfot 13">
            <a:extLst>
              <a:ext uri="{FF2B5EF4-FFF2-40B4-BE49-F238E27FC236}">
                <a16:creationId xmlns:a16="http://schemas.microsoft.com/office/drawing/2014/main" id="{F6F3A619-C4EB-3F4B-8823-73A4BA577563}"/>
              </a:ext>
            </a:extLst>
          </p:cNvPr>
          <p:cNvSpPr>
            <a:spLocks noGrp="1"/>
          </p:cNvSpPr>
          <p:nvPr>
            <p:ph type="ftr" sz="quarter" idx="11"/>
          </p:nvPr>
        </p:nvSpPr>
        <p:spPr/>
        <p:txBody>
          <a:bodyPr/>
          <a:lstStyle/>
          <a:p>
            <a:endParaRPr lang="sv-SE" dirty="0"/>
          </a:p>
        </p:txBody>
      </p:sp>
      <p:sp>
        <p:nvSpPr>
          <p:cNvPr id="15" name="Platshållare för bildnummer 14">
            <a:extLst>
              <a:ext uri="{FF2B5EF4-FFF2-40B4-BE49-F238E27FC236}">
                <a16:creationId xmlns:a16="http://schemas.microsoft.com/office/drawing/2014/main" id="{FF670850-48D1-954B-892F-A28C2606D76B}"/>
              </a:ext>
            </a:extLst>
          </p:cNvPr>
          <p:cNvSpPr>
            <a:spLocks noGrp="1"/>
          </p:cNvSpPr>
          <p:nvPr>
            <p:ph type="sldNum" sz="quarter" idx="12"/>
          </p:nvPr>
        </p:nvSpPr>
        <p:spPr/>
        <p:txBody>
          <a:bodyPr/>
          <a:lstStyle/>
          <a:p>
            <a:fld id="{6FBEC487-0F3F-4B46-A9F0-B96C64978BF6}" type="slidenum">
              <a:rPr lang="sv-SE" smtClean="0"/>
              <a:pPr/>
              <a:t>‹#›</a:t>
            </a:fld>
            <a:endParaRPr lang="sv-SE"/>
          </a:p>
        </p:txBody>
      </p:sp>
    </p:spTree>
    <p:extLst>
      <p:ext uri="{BB962C8B-B14F-4D97-AF65-F5344CB8AC3E}">
        <p14:creationId xmlns:p14="http://schemas.microsoft.com/office/powerpoint/2010/main" val="341962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v1">
    <p:bg>
      <p:bgPr>
        <a:solidFill>
          <a:schemeClr val="accent6">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CA5ABA-754A-DE43-ACEC-69D7328460DD}"/>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C64BFF6D-6FA1-ED40-93BD-F38AA3ABBBFB}"/>
              </a:ext>
            </a:extLst>
          </p:cNvPr>
          <p:cNvSpPr>
            <a:spLocks noGrp="1"/>
          </p:cNvSpPr>
          <p:nvPr>
            <p:ph type="dt" sz="half" idx="10"/>
          </p:nvPr>
        </p:nvSpPr>
        <p:spPr/>
        <p:txBody>
          <a:bodyPr/>
          <a:lstStyle/>
          <a:p>
            <a:endParaRPr lang="sv-SE" dirty="0"/>
          </a:p>
        </p:txBody>
      </p:sp>
      <p:sp>
        <p:nvSpPr>
          <p:cNvPr id="7" name="Platshållare för sidfot 6">
            <a:extLst>
              <a:ext uri="{FF2B5EF4-FFF2-40B4-BE49-F238E27FC236}">
                <a16:creationId xmlns:a16="http://schemas.microsoft.com/office/drawing/2014/main" id="{09E8CE03-87E5-B048-A8BF-882FFEB4894C}"/>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3FD3EEE8-64A0-7346-916C-98DB7D062211}"/>
              </a:ext>
            </a:extLst>
          </p:cNvPr>
          <p:cNvSpPr>
            <a:spLocks noGrp="1"/>
          </p:cNvSpPr>
          <p:nvPr>
            <p:ph type="sldNum" sz="quarter" idx="12"/>
          </p:nvPr>
        </p:nvSpPr>
        <p:spPr/>
        <p:txBody>
          <a:bodyPr/>
          <a:lstStyle/>
          <a:p>
            <a:fld id="{6FBEC487-0F3F-4B46-A9F0-B96C64978BF6}" type="slidenum">
              <a:rPr lang="sv-SE" smtClean="0"/>
              <a:pPr/>
              <a:t>‹#›</a:t>
            </a:fld>
            <a:endParaRPr lang="sv-SE"/>
          </a:p>
        </p:txBody>
      </p:sp>
    </p:spTree>
    <p:extLst>
      <p:ext uri="{BB962C8B-B14F-4D97-AF65-F5344CB8AC3E}">
        <p14:creationId xmlns:p14="http://schemas.microsoft.com/office/powerpoint/2010/main" val="2281141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A1AD7238-9409-4F4B-B73F-4885EC70B24F}"/>
              </a:ext>
            </a:extLst>
          </p:cNvPr>
          <p:cNvSpPr>
            <a:spLocks noGrp="1"/>
          </p:cNvSpPr>
          <p:nvPr>
            <p:ph type="dt" sz="half" idx="10"/>
          </p:nvPr>
        </p:nvSpPr>
        <p:spPr/>
        <p:txBody>
          <a:bodyPr/>
          <a:lstStyle/>
          <a:p>
            <a:endParaRPr lang="sv-SE" dirty="0"/>
          </a:p>
        </p:txBody>
      </p:sp>
      <p:sp>
        <p:nvSpPr>
          <p:cNvPr id="6" name="Platshållare för sidfot 5">
            <a:extLst>
              <a:ext uri="{FF2B5EF4-FFF2-40B4-BE49-F238E27FC236}">
                <a16:creationId xmlns:a16="http://schemas.microsoft.com/office/drawing/2014/main" id="{2FDB6651-F221-0448-92C1-45AFCF0270AC}"/>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2FBDB58C-2B21-3F4D-A798-24A1D0ED7A9E}"/>
              </a:ext>
            </a:extLst>
          </p:cNvPr>
          <p:cNvSpPr>
            <a:spLocks noGrp="1"/>
          </p:cNvSpPr>
          <p:nvPr>
            <p:ph type="sldNum" sz="quarter" idx="12"/>
          </p:nvPr>
        </p:nvSpPr>
        <p:spPr/>
        <p:txBody>
          <a:bodyPr/>
          <a:lstStyle/>
          <a:p>
            <a:fld id="{6FBEC487-0F3F-4B46-A9F0-B96C64978BF6}" type="slidenum">
              <a:rPr lang="sv-SE" smtClean="0"/>
              <a:pPr/>
              <a:t>‹#›</a:t>
            </a:fld>
            <a:endParaRPr lang="sv-SE"/>
          </a:p>
        </p:txBody>
      </p:sp>
    </p:spTree>
    <p:extLst>
      <p:ext uri="{BB962C8B-B14F-4D97-AF65-F5344CB8AC3E}">
        <p14:creationId xmlns:p14="http://schemas.microsoft.com/office/powerpoint/2010/main" val="398621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v2">
    <p:bg>
      <p:bgPr>
        <a:solidFill>
          <a:schemeClr val="accent6">
            <a:alpha val="30000"/>
          </a:schemeClr>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E038568-7578-2040-98F9-C5D7D20BFDF0}"/>
              </a:ext>
            </a:extLst>
          </p:cNvPr>
          <p:cNvSpPr>
            <a:spLocks noGrp="1"/>
          </p:cNvSpPr>
          <p:nvPr>
            <p:ph type="dt" sz="half" idx="10"/>
          </p:nvPr>
        </p:nvSpPr>
        <p:spPr/>
        <p:txBody>
          <a:bodyPr/>
          <a:lstStyle/>
          <a:p>
            <a:endParaRPr lang="sv-SE" dirty="0"/>
          </a:p>
        </p:txBody>
      </p:sp>
      <p:sp>
        <p:nvSpPr>
          <p:cNvPr id="6" name="Platshållare för sidfot 5">
            <a:extLst>
              <a:ext uri="{FF2B5EF4-FFF2-40B4-BE49-F238E27FC236}">
                <a16:creationId xmlns:a16="http://schemas.microsoft.com/office/drawing/2014/main" id="{CD406E6A-6054-E440-8CA7-7FF2206F9F73}"/>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5D907B3F-4272-2048-8AE1-AB0DF8D546A3}"/>
              </a:ext>
            </a:extLst>
          </p:cNvPr>
          <p:cNvSpPr>
            <a:spLocks noGrp="1"/>
          </p:cNvSpPr>
          <p:nvPr>
            <p:ph type="sldNum" sz="quarter" idx="12"/>
          </p:nvPr>
        </p:nvSpPr>
        <p:spPr/>
        <p:txBody>
          <a:bodyPr/>
          <a:lstStyle/>
          <a:p>
            <a:fld id="{6FBEC487-0F3F-4B46-A9F0-B96C64978BF6}" type="slidenum">
              <a:rPr lang="sv-SE" smtClean="0"/>
              <a:pPr/>
              <a:t>‹#›</a:t>
            </a:fld>
            <a:endParaRPr lang="sv-SE"/>
          </a:p>
        </p:txBody>
      </p:sp>
    </p:spTree>
    <p:extLst>
      <p:ext uri="{BB962C8B-B14F-4D97-AF65-F5344CB8AC3E}">
        <p14:creationId xmlns:p14="http://schemas.microsoft.com/office/powerpoint/2010/main" val="438043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59F5CE-F077-BB4C-B859-589AB2EBF9C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B89E2A-A005-7346-98FF-42AE6543A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43888E8-04E2-EB43-89A2-D740336D8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Platshållare för datum 7">
            <a:extLst>
              <a:ext uri="{FF2B5EF4-FFF2-40B4-BE49-F238E27FC236}">
                <a16:creationId xmlns:a16="http://schemas.microsoft.com/office/drawing/2014/main" id="{4E03E432-094F-1947-BE08-61373F47DE35}"/>
              </a:ext>
            </a:extLst>
          </p:cNvPr>
          <p:cNvSpPr>
            <a:spLocks noGrp="1"/>
          </p:cNvSpPr>
          <p:nvPr>
            <p:ph type="dt" sz="half" idx="10"/>
          </p:nvPr>
        </p:nvSpPr>
        <p:spPr/>
        <p:txBody>
          <a:bodyPr/>
          <a:lstStyle/>
          <a:p>
            <a:endParaRPr lang="sv-SE" dirty="0"/>
          </a:p>
        </p:txBody>
      </p:sp>
      <p:sp>
        <p:nvSpPr>
          <p:cNvPr id="9" name="Platshållare för sidfot 8">
            <a:extLst>
              <a:ext uri="{FF2B5EF4-FFF2-40B4-BE49-F238E27FC236}">
                <a16:creationId xmlns:a16="http://schemas.microsoft.com/office/drawing/2014/main" id="{AA3439D7-1741-734A-B3B9-FCA8A6CAA5BA}"/>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9EA323E9-99E7-BA40-847C-089D74025A4A}"/>
              </a:ext>
            </a:extLst>
          </p:cNvPr>
          <p:cNvSpPr>
            <a:spLocks noGrp="1"/>
          </p:cNvSpPr>
          <p:nvPr>
            <p:ph type="sldNum" sz="quarter" idx="12"/>
          </p:nvPr>
        </p:nvSpPr>
        <p:spPr/>
        <p:txBody>
          <a:bodyPr/>
          <a:lstStyle/>
          <a:p>
            <a:fld id="{6FBEC487-0F3F-4B46-A9F0-B96C64978BF6}" type="slidenum">
              <a:rPr lang="sv-SE" smtClean="0"/>
              <a:pPr/>
              <a:t>‹#›</a:t>
            </a:fld>
            <a:endParaRPr lang="sv-SE"/>
          </a:p>
        </p:txBody>
      </p:sp>
    </p:spTree>
    <p:extLst>
      <p:ext uri="{BB962C8B-B14F-4D97-AF65-F5344CB8AC3E}">
        <p14:creationId xmlns:p14="http://schemas.microsoft.com/office/powerpoint/2010/main" val="3199790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Text med bildtext v2">
    <p:bg>
      <p:bgPr>
        <a:solidFill>
          <a:schemeClr val="accent6">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59F5CE-F077-BB4C-B859-589AB2EBF9C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B89E2A-A005-7346-98FF-42AE6543A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43888E8-04E2-EB43-89A2-D740336D8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Platshållare för datum 7">
            <a:extLst>
              <a:ext uri="{FF2B5EF4-FFF2-40B4-BE49-F238E27FC236}">
                <a16:creationId xmlns:a16="http://schemas.microsoft.com/office/drawing/2014/main" id="{2FEEC594-8848-D944-8B89-4CA16F15C707}"/>
              </a:ext>
            </a:extLst>
          </p:cNvPr>
          <p:cNvSpPr>
            <a:spLocks noGrp="1"/>
          </p:cNvSpPr>
          <p:nvPr>
            <p:ph type="dt" sz="half" idx="10"/>
          </p:nvPr>
        </p:nvSpPr>
        <p:spPr/>
        <p:txBody>
          <a:bodyPr/>
          <a:lstStyle/>
          <a:p>
            <a:endParaRPr lang="sv-SE" dirty="0"/>
          </a:p>
        </p:txBody>
      </p:sp>
      <p:sp>
        <p:nvSpPr>
          <p:cNvPr id="9" name="Platshållare för sidfot 8">
            <a:extLst>
              <a:ext uri="{FF2B5EF4-FFF2-40B4-BE49-F238E27FC236}">
                <a16:creationId xmlns:a16="http://schemas.microsoft.com/office/drawing/2014/main" id="{1255C923-B2E9-0849-B88A-657497453072}"/>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2B9F6CA4-3EED-D543-880E-9F5EE0E5DC89}"/>
              </a:ext>
            </a:extLst>
          </p:cNvPr>
          <p:cNvSpPr>
            <a:spLocks noGrp="1"/>
          </p:cNvSpPr>
          <p:nvPr>
            <p:ph type="sldNum" sz="quarter" idx="12"/>
          </p:nvPr>
        </p:nvSpPr>
        <p:spPr/>
        <p:txBody>
          <a:bodyPr/>
          <a:lstStyle/>
          <a:p>
            <a:fld id="{6FBEC487-0F3F-4B46-A9F0-B96C64978BF6}" type="slidenum">
              <a:rPr lang="sv-SE" smtClean="0"/>
              <a:pPr/>
              <a:t>‹#›</a:t>
            </a:fld>
            <a:endParaRPr lang="sv-SE"/>
          </a:p>
        </p:txBody>
      </p:sp>
    </p:spTree>
    <p:extLst>
      <p:ext uri="{BB962C8B-B14F-4D97-AF65-F5344CB8AC3E}">
        <p14:creationId xmlns:p14="http://schemas.microsoft.com/office/powerpoint/2010/main" val="400163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E9CFE4-969E-7E4F-AF9E-D37B54F9264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18AE32A-40B3-F248-9113-40559E8170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17E4E962-CE12-7040-9732-CA96EC393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Platshållare för datum 7">
            <a:extLst>
              <a:ext uri="{FF2B5EF4-FFF2-40B4-BE49-F238E27FC236}">
                <a16:creationId xmlns:a16="http://schemas.microsoft.com/office/drawing/2014/main" id="{C48B0977-65C3-A543-9E3F-5E8698B566AF}"/>
              </a:ext>
            </a:extLst>
          </p:cNvPr>
          <p:cNvSpPr>
            <a:spLocks noGrp="1"/>
          </p:cNvSpPr>
          <p:nvPr>
            <p:ph type="dt" sz="half" idx="10"/>
          </p:nvPr>
        </p:nvSpPr>
        <p:spPr/>
        <p:txBody>
          <a:bodyPr/>
          <a:lstStyle/>
          <a:p>
            <a:endParaRPr lang="sv-SE" dirty="0"/>
          </a:p>
        </p:txBody>
      </p:sp>
      <p:sp>
        <p:nvSpPr>
          <p:cNvPr id="9" name="Platshållare för sidfot 8">
            <a:extLst>
              <a:ext uri="{FF2B5EF4-FFF2-40B4-BE49-F238E27FC236}">
                <a16:creationId xmlns:a16="http://schemas.microsoft.com/office/drawing/2014/main" id="{B8FCDED2-75D2-3145-B31D-C3A7547BB5CE}"/>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270EDE3-4864-B642-BF02-C9E7F9760FD0}"/>
              </a:ext>
            </a:extLst>
          </p:cNvPr>
          <p:cNvSpPr>
            <a:spLocks noGrp="1"/>
          </p:cNvSpPr>
          <p:nvPr>
            <p:ph type="sldNum" sz="quarter" idx="12"/>
          </p:nvPr>
        </p:nvSpPr>
        <p:spPr/>
        <p:txBody>
          <a:bodyPr/>
          <a:lstStyle/>
          <a:p>
            <a:fld id="{6FBEC487-0F3F-4B46-A9F0-B96C64978BF6}" type="slidenum">
              <a:rPr lang="sv-SE" smtClean="0"/>
              <a:pPr/>
              <a:t>‹#›</a:t>
            </a:fld>
            <a:endParaRPr lang="sv-SE"/>
          </a:p>
        </p:txBody>
      </p:sp>
    </p:spTree>
    <p:extLst>
      <p:ext uri="{BB962C8B-B14F-4D97-AF65-F5344CB8AC3E}">
        <p14:creationId xmlns:p14="http://schemas.microsoft.com/office/powerpoint/2010/main" val="937134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ed bildtext v2">
    <p:bg>
      <p:bgPr>
        <a:solidFill>
          <a:schemeClr val="accent6">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E9CFE4-969E-7E4F-AF9E-D37B54F9264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18AE32A-40B3-F248-9113-40559E8170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17E4E962-CE12-7040-9732-CA96EC393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Platshållare för datum 7">
            <a:extLst>
              <a:ext uri="{FF2B5EF4-FFF2-40B4-BE49-F238E27FC236}">
                <a16:creationId xmlns:a16="http://schemas.microsoft.com/office/drawing/2014/main" id="{D1CAF16F-2633-FF4C-AA87-CE55471EFEF4}"/>
              </a:ext>
            </a:extLst>
          </p:cNvPr>
          <p:cNvSpPr>
            <a:spLocks noGrp="1"/>
          </p:cNvSpPr>
          <p:nvPr>
            <p:ph type="dt" sz="half" idx="10"/>
          </p:nvPr>
        </p:nvSpPr>
        <p:spPr/>
        <p:txBody>
          <a:bodyPr/>
          <a:lstStyle/>
          <a:p>
            <a:endParaRPr lang="sv-SE" dirty="0"/>
          </a:p>
        </p:txBody>
      </p:sp>
      <p:sp>
        <p:nvSpPr>
          <p:cNvPr id="9" name="Platshållare för sidfot 8">
            <a:extLst>
              <a:ext uri="{FF2B5EF4-FFF2-40B4-BE49-F238E27FC236}">
                <a16:creationId xmlns:a16="http://schemas.microsoft.com/office/drawing/2014/main" id="{ABCAAB42-657C-854C-898C-EA24F69AC090}"/>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413998B7-D33C-634F-904B-D799623A86BB}"/>
              </a:ext>
            </a:extLst>
          </p:cNvPr>
          <p:cNvSpPr>
            <a:spLocks noGrp="1"/>
          </p:cNvSpPr>
          <p:nvPr>
            <p:ph type="sldNum" sz="quarter" idx="12"/>
          </p:nvPr>
        </p:nvSpPr>
        <p:spPr/>
        <p:txBody>
          <a:bodyPr/>
          <a:lstStyle/>
          <a:p>
            <a:fld id="{6FBEC487-0F3F-4B46-A9F0-B96C64978BF6}" type="slidenum">
              <a:rPr lang="sv-SE" smtClean="0"/>
              <a:pPr/>
              <a:t>‹#›</a:t>
            </a:fld>
            <a:endParaRPr lang="sv-SE"/>
          </a:p>
        </p:txBody>
      </p:sp>
    </p:spTree>
    <p:extLst>
      <p:ext uri="{BB962C8B-B14F-4D97-AF65-F5344CB8AC3E}">
        <p14:creationId xmlns:p14="http://schemas.microsoft.com/office/powerpoint/2010/main" val="14488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47B3ED-B2C9-D34B-B3AC-B4F9354D5B15}"/>
              </a:ext>
            </a:extLst>
          </p:cNvPr>
          <p:cNvSpPr>
            <a:spLocks noGrp="1"/>
          </p:cNvSpPr>
          <p:nvPr>
            <p:ph type="title"/>
          </p:nvPr>
        </p:nvSpPr>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674B4328-9CDB-3746-BBDE-F16BD809EC5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50B731C-E850-104E-A587-6A3268CCC7CB}"/>
              </a:ext>
            </a:extLst>
          </p:cNvPr>
          <p:cNvSpPr>
            <a:spLocks noGrp="1"/>
          </p:cNvSpPr>
          <p:nvPr>
            <p:ph type="dt" sz="half" idx="10"/>
          </p:nvPr>
        </p:nvSpPr>
        <p:spPr/>
        <p:txBody>
          <a:bodyPr/>
          <a:lstStyle/>
          <a:p>
            <a:endParaRPr lang="sv-SE"/>
          </a:p>
        </p:txBody>
      </p:sp>
      <p:sp>
        <p:nvSpPr>
          <p:cNvPr id="8" name="Platshållare för sidfot 7">
            <a:extLst>
              <a:ext uri="{FF2B5EF4-FFF2-40B4-BE49-F238E27FC236}">
                <a16:creationId xmlns:a16="http://schemas.microsoft.com/office/drawing/2014/main" id="{A9B53F3E-4696-B547-80BF-FEECF21DCF16}"/>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407E9713-6531-494C-B899-23928F321E6A}"/>
              </a:ext>
            </a:extLst>
          </p:cNvPr>
          <p:cNvSpPr>
            <a:spLocks noGrp="1"/>
          </p:cNvSpPr>
          <p:nvPr>
            <p:ph type="sldNum" sz="quarter" idx="12"/>
          </p:nvPr>
        </p:nvSpPr>
        <p:spPr/>
        <p:txBody>
          <a:bodyPr/>
          <a:lstStyle/>
          <a:p>
            <a:fld id="{6FBEC487-0F3F-4B46-A9F0-B96C64978BF6}" type="slidenum">
              <a:rPr lang="sv-SE" smtClean="0"/>
              <a:pPr/>
              <a:t>‹#›</a:t>
            </a:fld>
            <a:endParaRPr lang="sv-SE"/>
          </a:p>
        </p:txBody>
      </p:sp>
    </p:spTree>
    <p:extLst>
      <p:ext uri="{BB962C8B-B14F-4D97-AF65-F5344CB8AC3E}">
        <p14:creationId xmlns:p14="http://schemas.microsoft.com/office/powerpoint/2010/main" val="129078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v2">
    <p:bg>
      <p:bgPr>
        <a:solidFill>
          <a:schemeClr val="accent6">
            <a:alpha val="30000"/>
          </a:schemeClr>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74B4328-9CDB-3746-BBDE-F16BD809EC5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50B731C-E850-104E-A587-6A3268CCC7CB}"/>
              </a:ext>
            </a:extLst>
          </p:cNvPr>
          <p:cNvSpPr>
            <a:spLocks noGrp="1"/>
          </p:cNvSpPr>
          <p:nvPr>
            <p:ph type="dt" sz="half" idx="10"/>
          </p:nvPr>
        </p:nvSpPr>
        <p:spPr/>
        <p:txBody>
          <a:bodyPr/>
          <a:lstStyle/>
          <a:p>
            <a:endParaRPr lang="sv-SE"/>
          </a:p>
        </p:txBody>
      </p:sp>
      <p:sp>
        <p:nvSpPr>
          <p:cNvPr id="8" name="Platshållare för sidfot 7">
            <a:extLst>
              <a:ext uri="{FF2B5EF4-FFF2-40B4-BE49-F238E27FC236}">
                <a16:creationId xmlns:a16="http://schemas.microsoft.com/office/drawing/2014/main" id="{A9B53F3E-4696-B547-80BF-FEECF21DCF16}"/>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407E9713-6531-494C-B899-23928F321E6A}"/>
              </a:ext>
            </a:extLst>
          </p:cNvPr>
          <p:cNvSpPr>
            <a:spLocks noGrp="1"/>
          </p:cNvSpPr>
          <p:nvPr>
            <p:ph type="sldNum" sz="quarter" idx="12"/>
          </p:nvPr>
        </p:nvSpPr>
        <p:spPr/>
        <p:txBody>
          <a:bodyPr/>
          <a:lstStyle/>
          <a:p>
            <a:fld id="{6FBEC487-0F3F-4B46-A9F0-B96C64978BF6}" type="slidenum">
              <a:rPr lang="sv-SE" smtClean="0"/>
              <a:pPr/>
              <a:t>‹#›</a:t>
            </a:fld>
            <a:endParaRPr lang="sv-SE"/>
          </a:p>
        </p:txBody>
      </p:sp>
      <p:sp>
        <p:nvSpPr>
          <p:cNvPr id="4" name="Rubrik 3">
            <a:extLst>
              <a:ext uri="{FF2B5EF4-FFF2-40B4-BE49-F238E27FC236}">
                <a16:creationId xmlns:a16="http://schemas.microsoft.com/office/drawing/2014/main" id="{47497971-E667-8641-A2C2-DC53CB89ED4F}"/>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41937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4B69EB52-9A68-0744-ACB7-1AE6C783D2ED}"/>
              </a:ext>
            </a:extLst>
          </p:cNvPr>
          <p:cNvSpPr>
            <a:spLocks noGrp="1"/>
          </p:cNvSpPr>
          <p:nvPr>
            <p:ph type="dt" sz="half" idx="10"/>
          </p:nvPr>
        </p:nvSpPr>
        <p:spPr/>
        <p:txBody>
          <a:bodyPr/>
          <a:lstStyle/>
          <a:p>
            <a:endParaRPr lang="sv-SE"/>
          </a:p>
        </p:txBody>
      </p:sp>
      <p:sp>
        <p:nvSpPr>
          <p:cNvPr id="8" name="Platshållare för sidfot 7">
            <a:extLst>
              <a:ext uri="{FF2B5EF4-FFF2-40B4-BE49-F238E27FC236}">
                <a16:creationId xmlns:a16="http://schemas.microsoft.com/office/drawing/2014/main" id="{5D82F733-53E3-C545-9570-9D76A5542E2C}"/>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BE78870-0565-6D48-BD14-9F4A142A27B1}"/>
              </a:ext>
            </a:extLst>
          </p:cNvPr>
          <p:cNvSpPr>
            <a:spLocks noGrp="1"/>
          </p:cNvSpPr>
          <p:nvPr>
            <p:ph type="sldNum" sz="quarter" idx="12"/>
          </p:nvPr>
        </p:nvSpPr>
        <p:spPr/>
        <p:txBody>
          <a:bodyPr/>
          <a:lstStyle/>
          <a:p>
            <a:fld id="{6FBEC487-0F3F-4B46-A9F0-B96C64978BF6}" type="slidenum">
              <a:rPr lang="sv-SE" smtClean="0"/>
              <a:pPr/>
              <a:t>‹#›</a:t>
            </a:fld>
            <a:endParaRPr lang="sv-SE"/>
          </a:p>
        </p:txBody>
      </p:sp>
      <p:sp>
        <p:nvSpPr>
          <p:cNvPr id="10" name="Rubrik 1">
            <a:extLst>
              <a:ext uri="{FF2B5EF4-FFF2-40B4-BE49-F238E27FC236}">
                <a16:creationId xmlns:a16="http://schemas.microsoft.com/office/drawing/2014/main" id="{AFF11839-B0B1-2747-A06F-A1F8FEE54738}"/>
              </a:ext>
            </a:extLst>
          </p:cNvPr>
          <p:cNvSpPr>
            <a:spLocks noGrp="1"/>
          </p:cNvSpPr>
          <p:nvPr>
            <p:ph type="ctrTitle"/>
          </p:nvPr>
        </p:nvSpPr>
        <p:spPr>
          <a:xfrm>
            <a:off x="1524000" y="1122363"/>
            <a:ext cx="9144000" cy="2387600"/>
          </a:xfrm>
        </p:spPr>
        <p:txBody>
          <a:bodyPr anchor="b">
            <a:normAutofit/>
          </a:bodyPr>
          <a:lstStyle>
            <a:lvl1pPr algn="ctr">
              <a:defRPr sz="5500" cap="all" baseline="0">
                <a:solidFill>
                  <a:schemeClr val="accent1"/>
                </a:solidFill>
              </a:defRPr>
            </a:lvl1pPr>
          </a:lstStyle>
          <a:p>
            <a:r>
              <a:rPr lang="sv-SE" dirty="0"/>
              <a:t>Klicka här för att ändra mall för rubrikformat</a:t>
            </a:r>
          </a:p>
        </p:txBody>
      </p:sp>
      <p:sp>
        <p:nvSpPr>
          <p:cNvPr id="11" name="Underrubrik 2">
            <a:extLst>
              <a:ext uri="{FF2B5EF4-FFF2-40B4-BE49-F238E27FC236}">
                <a16:creationId xmlns:a16="http://schemas.microsoft.com/office/drawing/2014/main" id="{ED143A39-A57A-2842-9780-DF27DF115699}"/>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52021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v2">
    <p:bg>
      <p:bgPr>
        <a:solidFill>
          <a:schemeClr val="accent6">
            <a:alpha val="30000"/>
          </a:schemeClr>
        </a:solidFill>
        <a:effectLst/>
      </p:bgPr>
    </p:bg>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4B69EB52-9A68-0744-ACB7-1AE6C783D2ED}"/>
              </a:ext>
            </a:extLst>
          </p:cNvPr>
          <p:cNvSpPr>
            <a:spLocks noGrp="1"/>
          </p:cNvSpPr>
          <p:nvPr>
            <p:ph type="dt" sz="half" idx="10"/>
          </p:nvPr>
        </p:nvSpPr>
        <p:spPr/>
        <p:txBody>
          <a:bodyPr/>
          <a:lstStyle/>
          <a:p>
            <a:endParaRPr lang="sv-SE"/>
          </a:p>
        </p:txBody>
      </p:sp>
      <p:sp>
        <p:nvSpPr>
          <p:cNvPr id="8" name="Platshållare för sidfot 7">
            <a:extLst>
              <a:ext uri="{FF2B5EF4-FFF2-40B4-BE49-F238E27FC236}">
                <a16:creationId xmlns:a16="http://schemas.microsoft.com/office/drawing/2014/main" id="{5D82F733-53E3-C545-9570-9D76A5542E2C}"/>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BE78870-0565-6D48-BD14-9F4A142A27B1}"/>
              </a:ext>
            </a:extLst>
          </p:cNvPr>
          <p:cNvSpPr>
            <a:spLocks noGrp="1"/>
          </p:cNvSpPr>
          <p:nvPr>
            <p:ph type="sldNum" sz="quarter" idx="12"/>
          </p:nvPr>
        </p:nvSpPr>
        <p:spPr/>
        <p:txBody>
          <a:bodyPr/>
          <a:lstStyle/>
          <a:p>
            <a:fld id="{6FBEC487-0F3F-4B46-A9F0-B96C64978BF6}" type="slidenum">
              <a:rPr lang="sv-SE" smtClean="0"/>
              <a:pPr/>
              <a:t>‹#›</a:t>
            </a:fld>
            <a:endParaRPr lang="sv-SE"/>
          </a:p>
        </p:txBody>
      </p:sp>
      <p:sp>
        <p:nvSpPr>
          <p:cNvPr id="10" name="Rubrik 1">
            <a:extLst>
              <a:ext uri="{FF2B5EF4-FFF2-40B4-BE49-F238E27FC236}">
                <a16:creationId xmlns:a16="http://schemas.microsoft.com/office/drawing/2014/main" id="{AFF11839-B0B1-2747-A06F-A1F8FEE54738}"/>
              </a:ext>
            </a:extLst>
          </p:cNvPr>
          <p:cNvSpPr>
            <a:spLocks noGrp="1"/>
          </p:cNvSpPr>
          <p:nvPr>
            <p:ph type="ctrTitle"/>
          </p:nvPr>
        </p:nvSpPr>
        <p:spPr>
          <a:xfrm>
            <a:off x="1524000" y="1122363"/>
            <a:ext cx="9144000" cy="2387600"/>
          </a:xfrm>
        </p:spPr>
        <p:txBody>
          <a:bodyPr anchor="b">
            <a:normAutofit/>
          </a:bodyPr>
          <a:lstStyle>
            <a:lvl1pPr algn="ctr">
              <a:defRPr sz="5500" cap="all" baseline="0">
                <a:solidFill>
                  <a:schemeClr val="accent1"/>
                </a:solidFill>
              </a:defRPr>
            </a:lvl1pPr>
          </a:lstStyle>
          <a:p>
            <a:r>
              <a:rPr lang="sv-SE" dirty="0"/>
              <a:t>Klicka här för att ändra mall för rubrikformat</a:t>
            </a:r>
          </a:p>
        </p:txBody>
      </p:sp>
      <p:sp>
        <p:nvSpPr>
          <p:cNvPr id="11" name="Underrubrik 2">
            <a:extLst>
              <a:ext uri="{FF2B5EF4-FFF2-40B4-BE49-F238E27FC236}">
                <a16:creationId xmlns:a16="http://schemas.microsoft.com/office/drawing/2014/main" id="{ED143A39-A57A-2842-9780-DF27DF115699}"/>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97710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54D87A-8FD7-084F-8E4B-4800172D48A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B2D1EBD-DFBB-9243-9D2C-478B46CAD2FE}"/>
              </a:ext>
            </a:extLst>
          </p:cNvPr>
          <p:cNvSpPr>
            <a:spLocks noGrp="1"/>
          </p:cNvSpPr>
          <p:nvPr>
            <p:ph sz="half" idx="1"/>
          </p:nvPr>
        </p:nvSpPr>
        <p:spPr>
          <a:xfrm>
            <a:off x="838200" y="1825625"/>
            <a:ext cx="5181600" cy="400014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858EC407-0A43-734A-9CD5-F4373F47A8D7}"/>
              </a:ext>
            </a:extLst>
          </p:cNvPr>
          <p:cNvSpPr>
            <a:spLocks noGrp="1"/>
          </p:cNvSpPr>
          <p:nvPr>
            <p:ph sz="half" idx="2"/>
          </p:nvPr>
        </p:nvSpPr>
        <p:spPr>
          <a:xfrm>
            <a:off x="6172200" y="1825625"/>
            <a:ext cx="5181600" cy="400014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datum 7">
            <a:extLst>
              <a:ext uri="{FF2B5EF4-FFF2-40B4-BE49-F238E27FC236}">
                <a16:creationId xmlns:a16="http://schemas.microsoft.com/office/drawing/2014/main" id="{6C01B89A-4953-0741-A8A4-4BA00704DFEA}"/>
              </a:ext>
            </a:extLst>
          </p:cNvPr>
          <p:cNvSpPr>
            <a:spLocks noGrp="1"/>
          </p:cNvSpPr>
          <p:nvPr>
            <p:ph type="dt" sz="half" idx="10"/>
          </p:nvPr>
        </p:nvSpPr>
        <p:spPr/>
        <p:txBody>
          <a:bodyPr/>
          <a:lstStyle/>
          <a:p>
            <a:endParaRPr lang="sv-SE" dirty="0"/>
          </a:p>
        </p:txBody>
      </p:sp>
      <p:sp>
        <p:nvSpPr>
          <p:cNvPr id="9" name="Platshållare för sidfot 8">
            <a:extLst>
              <a:ext uri="{FF2B5EF4-FFF2-40B4-BE49-F238E27FC236}">
                <a16:creationId xmlns:a16="http://schemas.microsoft.com/office/drawing/2014/main" id="{8ED2FF07-578B-CB45-B1E1-37AB0CEA96B6}"/>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BB1A9FAF-B75F-7248-812F-638E6FFA7A55}"/>
              </a:ext>
            </a:extLst>
          </p:cNvPr>
          <p:cNvSpPr>
            <a:spLocks noGrp="1"/>
          </p:cNvSpPr>
          <p:nvPr>
            <p:ph type="sldNum" sz="quarter" idx="12"/>
          </p:nvPr>
        </p:nvSpPr>
        <p:spPr/>
        <p:txBody>
          <a:bodyPr/>
          <a:lstStyle/>
          <a:p>
            <a:fld id="{6FBEC487-0F3F-4B46-A9F0-B96C64978BF6}" type="slidenum">
              <a:rPr lang="sv-SE" smtClean="0"/>
              <a:pPr/>
              <a:t>‹#›</a:t>
            </a:fld>
            <a:endParaRPr lang="sv-SE"/>
          </a:p>
        </p:txBody>
      </p:sp>
    </p:spTree>
    <p:extLst>
      <p:ext uri="{BB962C8B-B14F-4D97-AF65-F5344CB8AC3E}">
        <p14:creationId xmlns:p14="http://schemas.microsoft.com/office/powerpoint/2010/main" val="76877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v2">
    <p:bg>
      <p:bgPr>
        <a:solidFill>
          <a:schemeClr val="accent6">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54D87A-8FD7-084F-8E4B-4800172D48A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B2D1EBD-DFBB-9243-9D2C-478B46CAD2FE}"/>
              </a:ext>
            </a:extLst>
          </p:cNvPr>
          <p:cNvSpPr>
            <a:spLocks noGrp="1"/>
          </p:cNvSpPr>
          <p:nvPr>
            <p:ph sz="half" idx="1"/>
          </p:nvPr>
        </p:nvSpPr>
        <p:spPr>
          <a:xfrm>
            <a:off x="838200" y="1825625"/>
            <a:ext cx="5181600" cy="400014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858EC407-0A43-734A-9CD5-F4373F47A8D7}"/>
              </a:ext>
            </a:extLst>
          </p:cNvPr>
          <p:cNvSpPr>
            <a:spLocks noGrp="1"/>
          </p:cNvSpPr>
          <p:nvPr>
            <p:ph sz="half" idx="2"/>
          </p:nvPr>
        </p:nvSpPr>
        <p:spPr>
          <a:xfrm>
            <a:off x="6172200" y="1825625"/>
            <a:ext cx="5181600" cy="400014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datum 7">
            <a:extLst>
              <a:ext uri="{FF2B5EF4-FFF2-40B4-BE49-F238E27FC236}">
                <a16:creationId xmlns:a16="http://schemas.microsoft.com/office/drawing/2014/main" id="{6E968491-9FDD-1943-B5F0-97F4E7165CE4}"/>
              </a:ext>
            </a:extLst>
          </p:cNvPr>
          <p:cNvSpPr>
            <a:spLocks noGrp="1"/>
          </p:cNvSpPr>
          <p:nvPr>
            <p:ph type="dt" sz="half" idx="10"/>
          </p:nvPr>
        </p:nvSpPr>
        <p:spPr/>
        <p:txBody>
          <a:bodyPr/>
          <a:lstStyle/>
          <a:p>
            <a:endParaRPr lang="sv-SE" dirty="0"/>
          </a:p>
        </p:txBody>
      </p:sp>
      <p:sp>
        <p:nvSpPr>
          <p:cNvPr id="9" name="Platshållare för sidfot 8">
            <a:extLst>
              <a:ext uri="{FF2B5EF4-FFF2-40B4-BE49-F238E27FC236}">
                <a16:creationId xmlns:a16="http://schemas.microsoft.com/office/drawing/2014/main" id="{B9E79838-A625-DE48-AE63-62DEE131773A}"/>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2862338D-B2BD-204C-AACB-D4B48131F61F}"/>
              </a:ext>
            </a:extLst>
          </p:cNvPr>
          <p:cNvSpPr>
            <a:spLocks noGrp="1"/>
          </p:cNvSpPr>
          <p:nvPr>
            <p:ph type="sldNum" sz="quarter" idx="12"/>
          </p:nvPr>
        </p:nvSpPr>
        <p:spPr/>
        <p:txBody>
          <a:bodyPr/>
          <a:lstStyle/>
          <a:p>
            <a:fld id="{6FBEC487-0F3F-4B46-A9F0-B96C64978BF6}" type="slidenum">
              <a:rPr lang="sv-SE" smtClean="0"/>
              <a:pPr/>
              <a:t>‹#›</a:t>
            </a:fld>
            <a:endParaRPr lang="sv-SE"/>
          </a:p>
        </p:txBody>
      </p:sp>
    </p:spTree>
    <p:extLst>
      <p:ext uri="{BB962C8B-B14F-4D97-AF65-F5344CB8AC3E}">
        <p14:creationId xmlns:p14="http://schemas.microsoft.com/office/powerpoint/2010/main" val="141498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8D8B2AF-8BA5-5542-8C00-4F6B896751E7}"/>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449CB7E-8FBE-4E4C-B6C1-6472BCC6F54C}"/>
              </a:ext>
            </a:extLst>
          </p:cNvPr>
          <p:cNvSpPr>
            <a:spLocks noGrp="1"/>
          </p:cNvSpPr>
          <p:nvPr>
            <p:ph sz="half" idx="2"/>
          </p:nvPr>
        </p:nvSpPr>
        <p:spPr>
          <a:xfrm>
            <a:off x="839788" y="2505075"/>
            <a:ext cx="5157787" cy="332069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8765A58-5C4E-9B43-8B7C-3F0631692A9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CA250FC-111E-2449-BD27-8BE86ED001CF}"/>
              </a:ext>
            </a:extLst>
          </p:cNvPr>
          <p:cNvSpPr>
            <a:spLocks noGrp="1"/>
          </p:cNvSpPr>
          <p:nvPr>
            <p:ph sz="quarter" idx="4"/>
          </p:nvPr>
        </p:nvSpPr>
        <p:spPr>
          <a:xfrm>
            <a:off x="6172200" y="2505075"/>
            <a:ext cx="5183188" cy="332069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Rubrik 1">
            <a:extLst>
              <a:ext uri="{FF2B5EF4-FFF2-40B4-BE49-F238E27FC236}">
                <a16:creationId xmlns:a16="http://schemas.microsoft.com/office/drawing/2014/main" id="{39F60553-64DE-0B47-BC48-27A4E28382DA}"/>
              </a:ext>
            </a:extLst>
          </p:cNvPr>
          <p:cNvSpPr>
            <a:spLocks noGrp="1"/>
          </p:cNvSpPr>
          <p:nvPr>
            <p:ph type="title"/>
          </p:nvPr>
        </p:nvSpPr>
        <p:spPr>
          <a:xfrm>
            <a:off x="838200" y="270855"/>
            <a:ext cx="10515600" cy="1325563"/>
          </a:xfrm>
        </p:spPr>
        <p:txBody>
          <a:bodyPr/>
          <a:lstStyle/>
          <a:p>
            <a:r>
              <a:rPr lang="sv-SE"/>
              <a:t>Klicka här för att ändra mall för rubrikformat</a:t>
            </a:r>
          </a:p>
        </p:txBody>
      </p:sp>
      <p:sp>
        <p:nvSpPr>
          <p:cNvPr id="11" name="Platshållare för datum 10">
            <a:extLst>
              <a:ext uri="{FF2B5EF4-FFF2-40B4-BE49-F238E27FC236}">
                <a16:creationId xmlns:a16="http://schemas.microsoft.com/office/drawing/2014/main" id="{E730755C-4EE0-E443-B360-3FD90A7A527C}"/>
              </a:ext>
            </a:extLst>
          </p:cNvPr>
          <p:cNvSpPr>
            <a:spLocks noGrp="1"/>
          </p:cNvSpPr>
          <p:nvPr>
            <p:ph type="dt" sz="half" idx="10"/>
          </p:nvPr>
        </p:nvSpPr>
        <p:spPr/>
        <p:txBody>
          <a:bodyPr/>
          <a:lstStyle/>
          <a:p>
            <a:endParaRPr lang="sv-SE" dirty="0"/>
          </a:p>
        </p:txBody>
      </p:sp>
      <p:sp>
        <p:nvSpPr>
          <p:cNvPr id="12" name="Platshållare för sidfot 11">
            <a:extLst>
              <a:ext uri="{FF2B5EF4-FFF2-40B4-BE49-F238E27FC236}">
                <a16:creationId xmlns:a16="http://schemas.microsoft.com/office/drawing/2014/main" id="{E97523D5-5CD7-244F-8CB0-2533A3B2DBB9}"/>
              </a:ext>
            </a:extLst>
          </p:cNvPr>
          <p:cNvSpPr>
            <a:spLocks noGrp="1"/>
          </p:cNvSpPr>
          <p:nvPr>
            <p:ph type="ftr" sz="quarter" idx="11"/>
          </p:nvPr>
        </p:nvSpPr>
        <p:spPr/>
        <p:txBody>
          <a:bodyPr/>
          <a:lstStyle/>
          <a:p>
            <a:endParaRPr lang="sv-SE" dirty="0"/>
          </a:p>
        </p:txBody>
      </p:sp>
      <p:sp>
        <p:nvSpPr>
          <p:cNvPr id="13" name="Platshållare för bildnummer 12">
            <a:extLst>
              <a:ext uri="{FF2B5EF4-FFF2-40B4-BE49-F238E27FC236}">
                <a16:creationId xmlns:a16="http://schemas.microsoft.com/office/drawing/2014/main" id="{8C366EE5-90B4-4C49-A9CD-8C3302F22050}"/>
              </a:ext>
            </a:extLst>
          </p:cNvPr>
          <p:cNvSpPr>
            <a:spLocks noGrp="1"/>
          </p:cNvSpPr>
          <p:nvPr>
            <p:ph type="sldNum" sz="quarter" idx="12"/>
          </p:nvPr>
        </p:nvSpPr>
        <p:spPr/>
        <p:txBody>
          <a:bodyPr/>
          <a:lstStyle/>
          <a:p>
            <a:fld id="{6FBEC487-0F3F-4B46-A9F0-B96C64978BF6}" type="slidenum">
              <a:rPr lang="sv-SE" smtClean="0"/>
              <a:pPr/>
              <a:t>‹#›</a:t>
            </a:fld>
            <a:endParaRPr lang="sv-SE"/>
          </a:p>
        </p:txBody>
      </p:sp>
    </p:spTree>
    <p:extLst>
      <p:ext uri="{BB962C8B-B14F-4D97-AF65-F5344CB8AC3E}">
        <p14:creationId xmlns:p14="http://schemas.microsoft.com/office/powerpoint/2010/main" val="1720404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ämförelse v2">
    <p:bg>
      <p:bgPr>
        <a:solidFill>
          <a:schemeClr val="accent6">
            <a:alpha val="3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8D8B2AF-8BA5-5542-8C00-4F6B896751E7}"/>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449CB7E-8FBE-4E4C-B6C1-6472BCC6F54C}"/>
              </a:ext>
            </a:extLst>
          </p:cNvPr>
          <p:cNvSpPr>
            <a:spLocks noGrp="1"/>
          </p:cNvSpPr>
          <p:nvPr>
            <p:ph sz="half" idx="2"/>
          </p:nvPr>
        </p:nvSpPr>
        <p:spPr>
          <a:xfrm>
            <a:off x="839788" y="2505075"/>
            <a:ext cx="5157787" cy="332069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8765A58-5C4E-9B43-8B7C-3F0631692A9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CA250FC-111E-2449-BD27-8BE86ED001CF}"/>
              </a:ext>
            </a:extLst>
          </p:cNvPr>
          <p:cNvSpPr>
            <a:spLocks noGrp="1"/>
          </p:cNvSpPr>
          <p:nvPr>
            <p:ph sz="quarter" idx="4"/>
          </p:nvPr>
        </p:nvSpPr>
        <p:spPr>
          <a:xfrm>
            <a:off x="6172200" y="2505075"/>
            <a:ext cx="5183188" cy="332069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Rubrik 1">
            <a:extLst>
              <a:ext uri="{FF2B5EF4-FFF2-40B4-BE49-F238E27FC236}">
                <a16:creationId xmlns:a16="http://schemas.microsoft.com/office/drawing/2014/main" id="{2802D2D6-9257-F042-8EEE-B2CDA2CD70E5}"/>
              </a:ext>
            </a:extLst>
          </p:cNvPr>
          <p:cNvSpPr>
            <a:spLocks noGrp="1"/>
          </p:cNvSpPr>
          <p:nvPr>
            <p:ph type="title"/>
          </p:nvPr>
        </p:nvSpPr>
        <p:spPr>
          <a:xfrm>
            <a:off x="838200" y="270855"/>
            <a:ext cx="10515600" cy="1325563"/>
          </a:xfrm>
        </p:spPr>
        <p:txBody>
          <a:bodyPr/>
          <a:lstStyle/>
          <a:p>
            <a:r>
              <a:rPr lang="sv-SE"/>
              <a:t>Klicka här för att ändra mall för rubrikformat</a:t>
            </a:r>
          </a:p>
        </p:txBody>
      </p:sp>
      <p:sp>
        <p:nvSpPr>
          <p:cNvPr id="11" name="Platshållare för datum 10">
            <a:extLst>
              <a:ext uri="{FF2B5EF4-FFF2-40B4-BE49-F238E27FC236}">
                <a16:creationId xmlns:a16="http://schemas.microsoft.com/office/drawing/2014/main" id="{41416010-37A5-4C42-A993-46A0C95617CD}"/>
              </a:ext>
            </a:extLst>
          </p:cNvPr>
          <p:cNvSpPr>
            <a:spLocks noGrp="1"/>
          </p:cNvSpPr>
          <p:nvPr>
            <p:ph type="dt" sz="half" idx="10"/>
          </p:nvPr>
        </p:nvSpPr>
        <p:spPr/>
        <p:txBody>
          <a:bodyPr/>
          <a:lstStyle/>
          <a:p>
            <a:endParaRPr lang="sv-SE" dirty="0"/>
          </a:p>
        </p:txBody>
      </p:sp>
      <p:sp>
        <p:nvSpPr>
          <p:cNvPr id="12" name="Platshållare för sidfot 11">
            <a:extLst>
              <a:ext uri="{FF2B5EF4-FFF2-40B4-BE49-F238E27FC236}">
                <a16:creationId xmlns:a16="http://schemas.microsoft.com/office/drawing/2014/main" id="{071FBD4D-E756-9649-AD9A-326C5C342FB5}"/>
              </a:ext>
            </a:extLst>
          </p:cNvPr>
          <p:cNvSpPr>
            <a:spLocks noGrp="1"/>
          </p:cNvSpPr>
          <p:nvPr>
            <p:ph type="ftr" sz="quarter" idx="11"/>
          </p:nvPr>
        </p:nvSpPr>
        <p:spPr/>
        <p:txBody>
          <a:bodyPr/>
          <a:lstStyle/>
          <a:p>
            <a:endParaRPr lang="sv-SE" dirty="0"/>
          </a:p>
        </p:txBody>
      </p:sp>
      <p:sp>
        <p:nvSpPr>
          <p:cNvPr id="13" name="Platshållare för bildnummer 12">
            <a:extLst>
              <a:ext uri="{FF2B5EF4-FFF2-40B4-BE49-F238E27FC236}">
                <a16:creationId xmlns:a16="http://schemas.microsoft.com/office/drawing/2014/main" id="{12A5080E-24B8-6445-9327-F399646DE04E}"/>
              </a:ext>
            </a:extLst>
          </p:cNvPr>
          <p:cNvSpPr>
            <a:spLocks noGrp="1"/>
          </p:cNvSpPr>
          <p:nvPr>
            <p:ph type="sldNum" sz="quarter" idx="12"/>
          </p:nvPr>
        </p:nvSpPr>
        <p:spPr/>
        <p:txBody>
          <a:bodyPr/>
          <a:lstStyle/>
          <a:p>
            <a:fld id="{6FBEC487-0F3F-4B46-A9F0-B96C64978BF6}" type="slidenum">
              <a:rPr lang="sv-SE" smtClean="0"/>
              <a:pPr/>
              <a:t>‹#›</a:t>
            </a:fld>
            <a:endParaRPr lang="sv-SE"/>
          </a:p>
        </p:txBody>
      </p:sp>
    </p:spTree>
    <p:extLst>
      <p:ext uri="{BB962C8B-B14F-4D97-AF65-F5344CB8AC3E}">
        <p14:creationId xmlns:p14="http://schemas.microsoft.com/office/powerpoint/2010/main" val="176802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8">
            <a:extLst>
              <a:ext uri="{FF2B5EF4-FFF2-40B4-BE49-F238E27FC236}">
                <a16:creationId xmlns:a16="http://schemas.microsoft.com/office/drawing/2014/main" id="{B17E15D9-A5C2-F741-AF17-89F5F9768DD7}"/>
              </a:ext>
            </a:extLst>
          </p:cNvPr>
          <p:cNvPicPr>
            <a:picLocks noChangeAspect="1"/>
          </p:cNvPicPr>
          <p:nvPr userDrawn="1"/>
        </p:nvPicPr>
        <p:blipFill>
          <a:blip r:embed="rId19"/>
          <a:stretch>
            <a:fillRect/>
          </a:stretch>
        </p:blipFill>
        <p:spPr>
          <a:xfrm>
            <a:off x="0" y="0"/>
            <a:ext cx="12213020" cy="6858000"/>
          </a:xfrm>
          <a:prstGeom prst="rect">
            <a:avLst/>
          </a:prstGeom>
        </p:spPr>
      </p:pic>
      <p:sp>
        <p:nvSpPr>
          <p:cNvPr id="2" name="Platshållare för rubrik 1">
            <a:extLst>
              <a:ext uri="{FF2B5EF4-FFF2-40B4-BE49-F238E27FC236}">
                <a16:creationId xmlns:a16="http://schemas.microsoft.com/office/drawing/2014/main" id="{642A0E65-77BE-1043-AC89-575B563FBB1E}"/>
              </a:ext>
            </a:extLst>
          </p:cNvPr>
          <p:cNvSpPr>
            <a:spLocks noGrp="1"/>
          </p:cNvSpPr>
          <p:nvPr>
            <p:ph type="title"/>
          </p:nvPr>
        </p:nvSpPr>
        <p:spPr>
          <a:xfrm>
            <a:off x="838200" y="27085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080676B-EF86-9444-9AFE-5946E2FDA4F7}"/>
              </a:ext>
            </a:extLst>
          </p:cNvPr>
          <p:cNvSpPr>
            <a:spLocks noGrp="1"/>
          </p:cNvSpPr>
          <p:nvPr>
            <p:ph type="body" idx="1"/>
          </p:nvPr>
        </p:nvSpPr>
        <p:spPr>
          <a:xfrm>
            <a:off x="838200" y="1825625"/>
            <a:ext cx="10515600" cy="38950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FCE56107-7B51-784A-8BF5-5CE91672BE8E}"/>
              </a:ext>
            </a:extLst>
          </p:cNvPr>
          <p:cNvSpPr>
            <a:spLocks noGrp="1"/>
          </p:cNvSpPr>
          <p:nvPr>
            <p:ph type="dt" sz="half" idx="2"/>
          </p:nvPr>
        </p:nvSpPr>
        <p:spPr>
          <a:xfrm>
            <a:off x="8106754" y="6106769"/>
            <a:ext cx="1620922" cy="365125"/>
          </a:xfrm>
          <a:prstGeom prst="rect">
            <a:avLst/>
          </a:prstGeom>
        </p:spPr>
        <p:txBody>
          <a:bodyPr vert="horz" lIns="91440" tIns="45720" rIns="91440" bIns="45720" rtlCol="0" anchor="ctr"/>
          <a:lstStyle>
            <a:lvl1pPr algn="r">
              <a:defRPr sz="1000">
                <a:solidFill>
                  <a:schemeClr val="accent1"/>
                </a:solidFill>
              </a:defRPr>
            </a:lvl1pPr>
          </a:lstStyle>
          <a:p>
            <a:endParaRPr lang="sv-SE" dirty="0"/>
          </a:p>
        </p:txBody>
      </p:sp>
      <p:sp>
        <p:nvSpPr>
          <p:cNvPr id="6" name="Platshållare för bildnummer 5">
            <a:extLst>
              <a:ext uri="{FF2B5EF4-FFF2-40B4-BE49-F238E27FC236}">
                <a16:creationId xmlns:a16="http://schemas.microsoft.com/office/drawing/2014/main" id="{50D4EFD1-0CE2-9F4D-8484-3BD54B127A10}"/>
              </a:ext>
            </a:extLst>
          </p:cNvPr>
          <p:cNvSpPr>
            <a:spLocks noGrp="1"/>
          </p:cNvSpPr>
          <p:nvPr>
            <p:ph type="sldNum" sz="quarter" idx="4"/>
          </p:nvPr>
        </p:nvSpPr>
        <p:spPr>
          <a:xfrm>
            <a:off x="9822730" y="6106769"/>
            <a:ext cx="663804" cy="365125"/>
          </a:xfrm>
          <a:prstGeom prst="rect">
            <a:avLst/>
          </a:prstGeom>
        </p:spPr>
        <p:txBody>
          <a:bodyPr vert="horz" lIns="91440" tIns="45720" rIns="91440" bIns="45720" rtlCol="0" anchor="ctr"/>
          <a:lstStyle>
            <a:lvl1pPr algn="r">
              <a:defRPr sz="1000">
                <a:solidFill>
                  <a:schemeClr val="accent1"/>
                </a:solidFill>
              </a:defRPr>
            </a:lvl1pPr>
          </a:lstStyle>
          <a:p>
            <a:fld id="{6FBEC487-0F3F-4B46-A9F0-B96C64978BF6}" type="slidenum">
              <a:rPr lang="sv-SE" smtClean="0"/>
              <a:pPr/>
              <a:t>‹#›</a:t>
            </a:fld>
            <a:endParaRPr lang="sv-SE"/>
          </a:p>
        </p:txBody>
      </p:sp>
      <p:sp>
        <p:nvSpPr>
          <p:cNvPr id="9" name="textruta 8">
            <a:extLst>
              <a:ext uri="{FF2B5EF4-FFF2-40B4-BE49-F238E27FC236}">
                <a16:creationId xmlns:a16="http://schemas.microsoft.com/office/drawing/2014/main" id="{D0B58451-C7BF-8840-8EB2-8CA6994E0967}"/>
              </a:ext>
            </a:extLst>
          </p:cNvPr>
          <p:cNvSpPr txBox="1"/>
          <p:nvPr userDrawn="1"/>
        </p:nvSpPr>
        <p:spPr>
          <a:xfrm>
            <a:off x="3175819" y="-1081548"/>
            <a:ext cx="184731" cy="369332"/>
          </a:xfrm>
          <a:prstGeom prst="rect">
            <a:avLst/>
          </a:prstGeom>
          <a:noFill/>
        </p:spPr>
        <p:txBody>
          <a:bodyPr wrap="none" rtlCol="0">
            <a:spAutoFit/>
          </a:bodyPr>
          <a:lstStyle/>
          <a:p>
            <a:endParaRPr lang="sv-SE" dirty="0"/>
          </a:p>
        </p:txBody>
      </p:sp>
      <p:sp>
        <p:nvSpPr>
          <p:cNvPr id="10" name="Platshållare för sidfot 9">
            <a:extLst>
              <a:ext uri="{FF2B5EF4-FFF2-40B4-BE49-F238E27FC236}">
                <a16:creationId xmlns:a16="http://schemas.microsoft.com/office/drawing/2014/main" id="{D4B4A2CB-66F8-FA4D-8A93-2624AC1D3C46}"/>
              </a:ext>
            </a:extLst>
          </p:cNvPr>
          <p:cNvSpPr>
            <a:spLocks noGrp="1"/>
          </p:cNvSpPr>
          <p:nvPr>
            <p:ph type="ftr" sz="quarter" idx="3"/>
          </p:nvPr>
        </p:nvSpPr>
        <p:spPr>
          <a:xfrm>
            <a:off x="4158791" y="6106768"/>
            <a:ext cx="3874417" cy="365125"/>
          </a:xfrm>
          <a:prstGeom prst="rect">
            <a:avLst/>
          </a:prstGeom>
        </p:spPr>
        <p:txBody>
          <a:bodyPr vert="horz" lIns="91440" tIns="45720" rIns="91440" bIns="45720" rtlCol="0" anchor="ctr"/>
          <a:lstStyle>
            <a:lvl1pPr algn="ctr">
              <a:defRPr sz="1000" cap="none" baseline="0">
                <a:solidFill>
                  <a:schemeClr val="accent1"/>
                </a:solidFill>
              </a:defRPr>
            </a:lvl1pPr>
          </a:lstStyle>
          <a:p>
            <a:endParaRPr lang="sv-SE" dirty="0"/>
          </a:p>
        </p:txBody>
      </p:sp>
      <p:sp>
        <p:nvSpPr>
          <p:cNvPr id="11" name="textruta 10">
            <a:extLst>
              <a:ext uri="{FF2B5EF4-FFF2-40B4-BE49-F238E27FC236}">
                <a16:creationId xmlns:a16="http://schemas.microsoft.com/office/drawing/2014/main" id="{D3F8BDC1-552A-A94B-A7DF-FE17EDCAFF97}"/>
              </a:ext>
            </a:extLst>
          </p:cNvPr>
          <p:cNvSpPr txBox="1"/>
          <p:nvPr userDrawn="1"/>
        </p:nvSpPr>
        <p:spPr>
          <a:xfrm>
            <a:off x="311084" y="6158525"/>
            <a:ext cx="1960776" cy="246221"/>
          </a:xfrm>
          <a:prstGeom prst="rect">
            <a:avLst/>
          </a:prstGeom>
          <a:noFill/>
        </p:spPr>
        <p:txBody>
          <a:bodyPr wrap="square" rtlCol="0">
            <a:spAutoFit/>
          </a:bodyPr>
          <a:lstStyle/>
          <a:p>
            <a:r>
              <a:rPr lang="sv-SE" sz="1000" dirty="0">
                <a:solidFill>
                  <a:schemeClr val="accent1"/>
                </a:solidFill>
              </a:rPr>
              <a:t>KLIMATVÄXLING I SKÅNE</a:t>
            </a:r>
          </a:p>
        </p:txBody>
      </p:sp>
    </p:spTree>
    <p:extLst>
      <p:ext uri="{BB962C8B-B14F-4D97-AF65-F5344CB8AC3E}">
        <p14:creationId xmlns:p14="http://schemas.microsoft.com/office/powerpoint/2010/main" val="334299600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1" r:id="rId3"/>
    <p:sldLayoutId id="2147483669" r:id="rId4"/>
    <p:sldLayoutId id="2147483683" r:id="rId5"/>
    <p:sldLayoutId id="2147483670" r:id="rId6"/>
    <p:sldLayoutId id="2147483684" r:id="rId7"/>
    <p:sldLayoutId id="2147483671" r:id="rId8"/>
    <p:sldLayoutId id="2147483685" r:id="rId9"/>
    <p:sldLayoutId id="2147483672" r:id="rId10"/>
    <p:sldLayoutId id="2147483686" r:id="rId11"/>
    <p:sldLayoutId id="2147483673" r:id="rId12"/>
    <p:sldLayoutId id="2147483687" r:id="rId13"/>
    <p:sldLayoutId id="2147483674" r:id="rId14"/>
    <p:sldLayoutId id="2147483688" r:id="rId15"/>
    <p:sldLayoutId id="2147483675" r:id="rId16"/>
    <p:sldLayoutId id="2147483689" r:id="rId17"/>
  </p:sldLayoutIdLst>
  <p:hf sldNum="0" hdr="0" ftr="0" dt="0"/>
  <p:txStyles>
    <p:titleStyle>
      <a:lvl1pPr algn="l" defTabSz="914400" rtl="0" eaLnBrk="1" latinLnBrk="0" hangingPunct="1">
        <a:lnSpc>
          <a:spcPct val="90000"/>
        </a:lnSpc>
        <a:spcBef>
          <a:spcPct val="0"/>
        </a:spcBef>
        <a:buNone/>
        <a:defRPr sz="4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kane.se/klimatvaxling"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image" Target="../media/image16.emf"/><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0.emf"/><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30000"/>
          </a:schemeClr>
        </a:solidFill>
        <a:effectLst/>
      </p:bgPr>
    </p:bg>
    <p:spTree>
      <p:nvGrpSpPr>
        <p:cNvPr id="1" name=""/>
        <p:cNvGrpSpPr/>
        <p:nvPr/>
      </p:nvGrpSpPr>
      <p:grpSpPr>
        <a:xfrm>
          <a:off x="0" y="0"/>
          <a:ext cx="0" cy="0"/>
          <a:chOff x="0" y="0"/>
          <a:chExt cx="0" cy="0"/>
        </a:xfrm>
      </p:grpSpPr>
      <p:pic>
        <p:nvPicPr>
          <p:cNvPr id="4" name="Bildobjekt 3" descr="En man med cykelhjälm som cyklar på en elcykel">
            <a:extLst>
              <a:ext uri="{FF2B5EF4-FFF2-40B4-BE49-F238E27FC236}">
                <a16:creationId xmlns:a16="http://schemas.microsoft.com/office/drawing/2014/main" id="{E6E7F0D0-2F0E-7245-8663-1F9F67FBA676}"/>
              </a:ext>
            </a:extLst>
          </p:cNvPr>
          <p:cNvPicPr>
            <a:picLocks noChangeAspect="1"/>
          </p:cNvPicPr>
          <p:nvPr/>
        </p:nvPicPr>
        <p:blipFill rotWithShape="1">
          <a:blip r:embed="rId3"/>
          <a:srcRect t="311" r="312"/>
          <a:stretch/>
        </p:blipFill>
        <p:spPr>
          <a:xfrm>
            <a:off x="0" y="0"/>
            <a:ext cx="12192000" cy="6858000"/>
          </a:xfrm>
          <a:prstGeom prst="rect">
            <a:avLst/>
          </a:prstGeom>
        </p:spPr>
      </p:pic>
      <p:pic>
        <p:nvPicPr>
          <p:cNvPr id="18" name="Picture 8">
            <a:extLst>
              <a:ext uri="{FF2B5EF4-FFF2-40B4-BE49-F238E27FC236}">
                <a16:creationId xmlns:a16="http://schemas.microsoft.com/office/drawing/2014/main" id="{2C3F9E6A-00E1-1E41-8892-F06D5CC632C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12213020" cy="6858000"/>
          </a:xfrm>
          <a:prstGeom prst="rect">
            <a:avLst/>
          </a:prstGeom>
        </p:spPr>
      </p:pic>
      <p:sp>
        <p:nvSpPr>
          <p:cNvPr id="3" name="Rubrik 2">
            <a:extLst>
              <a:ext uri="{FF2B5EF4-FFF2-40B4-BE49-F238E27FC236}">
                <a16:creationId xmlns:a16="http://schemas.microsoft.com/office/drawing/2014/main" id="{CB35AC17-008D-9344-B53D-D77DBC5DCAB5}"/>
              </a:ext>
            </a:extLst>
          </p:cNvPr>
          <p:cNvSpPr>
            <a:spLocks noGrp="1"/>
          </p:cNvSpPr>
          <p:nvPr>
            <p:ph type="ctrTitle"/>
          </p:nvPr>
        </p:nvSpPr>
        <p:spPr>
          <a:xfrm>
            <a:off x="911341" y="2988296"/>
            <a:ext cx="9144000" cy="2096265"/>
          </a:xfrm>
        </p:spPr>
        <p:txBody>
          <a:bodyPr/>
          <a:lstStyle/>
          <a:p>
            <a:r>
              <a:rPr lang="sv-SE" dirty="0">
                <a:solidFill>
                  <a:schemeClr val="accent2"/>
                </a:solidFill>
              </a:rPr>
              <a:t>KLIMATVÄXLING</a:t>
            </a:r>
            <a:r>
              <a:rPr lang="sv-SE" dirty="0"/>
              <a:t> </a:t>
            </a:r>
            <a:br>
              <a:rPr lang="sv-SE" dirty="0"/>
            </a:br>
            <a:r>
              <a:rPr lang="sv-SE" b="0" dirty="0"/>
              <a:t>i Skåne</a:t>
            </a:r>
          </a:p>
        </p:txBody>
      </p:sp>
      <p:pic>
        <p:nvPicPr>
          <p:cNvPr id="7" name="Picture 6">
            <a:extLst>
              <a:ext uri="{FF2B5EF4-FFF2-40B4-BE49-F238E27FC236}">
                <a16:creationId xmlns:a16="http://schemas.microsoft.com/office/drawing/2014/main" id="{28084CC2-7B8F-CA4B-8915-A3E7233E62F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30195" y="2053389"/>
            <a:ext cx="8290005" cy="1010727"/>
          </a:xfrm>
          <a:prstGeom prst="rect">
            <a:avLst/>
          </a:prstGeom>
        </p:spPr>
      </p:pic>
      <p:pic>
        <p:nvPicPr>
          <p:cNvPr id="2" name="Picture 1" descr="Logotyp för Europeiska regionala utvecklingsfonden">
            <a:extLst>
              <a:ext uri="{FF2B5EF4-FFF2-40B4-BE49-F238E27FC236}">
                <a16:creationId xmlns:a16="http://schemas.microsoft.com/office/drawing/2014/main" id="{7187DBA1-F705-2848-B17C-4388238641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569" y="256649"/>
            <a:ext cx="924127" cy="931128"/>
          </a:xfrm>
          <a:prstGeom prst="rect">
            <a:avLst/>
          </a:prstGeom>
        </p:spPr>
      </p:pic>
      <p:pic>
        <p:nvPicPr>
          <p:cNvPr id="16" name="Picture 8" descr="Logotyp för Region Skåne">
            <a:extLst>
              <a:ext uri="{FF2B5EF4-FFF2-40B4-BE49-F238E27FC236}">
                <a16:creationId xmlns:a16="http://schemas.microsoft.com/office/drawing/2014/main" id="{E31C9F04-4A05-F541-A984-FA4BF6CFB9A9}"/>
              </a:ext>
            </a:extLst>
          </p:cNvPr>
          <p:cNvPicPr>
            <a:picLocks noChangeAspect="1"/>
          </p:cNvPicPr>
          <p:nvPr/>
        </p:nvPicPr>
        <p:blipFill rotWithShape="1">
          <a:blip r:embed="rId4"/>
          <a:srcRect l="90547" t="84167" r="2551" b="3541"/>
          <a:stretch/>
        </p:blipFill>
        <p:spPr>
          <a:xfrm>
            <a:off x="11058525" y="5772150"/>
            <a:ext cx="842964" cy="842963"/>
          </a:xfrm>
          <a:prstGeom prst="rect">
            <a:avLst/>
          </a:prstGeom>
        </p:spPr>
      </p:pic>
    </p:spTree>
    <p:extLst>
      <p:ext uri="{BB962C8B-B14F-4D97-AF65-F5344CB8AC3E}">
        <p14:creationId xmlns:p14="http://schemas.microsoft.com/office/powerpoint/2010/main" val="3455676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8A1CB91B-6DF2-A34C-9AC6-9A7C5E775AAD}"/>
              </a:ext>
              <a:ext uri="{C183D7F6-B498-43B3-948B-1728B52AA6E4}">
                <adec:decorative xmlns:adec="http://schemas.microsoft.com/office/drawing/2017/decorative" val="1"/>
              </a:ext>
            </a:extLst>
          </p:cNvPr>
          <p:cNvSpPr/>
          <p:nvPr/>
        </p:nvSpPr>
        <p:spPr>
          <a:xfrm>
            <a:off x="-505681" y="-477271"/>
            <a:ext cx="2650732" cy="2650732"/>
          </a:xfrm>
          <a:prstGeom prst="ellipse">
            <a:avLst/>
          </a:prstGeom>
          <a:solidFill>
            <a:srgbClr val="F4D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ctangle 22">
            <a:extLst>
              <a:ext uri="{FF2B5EF4-FFF2-40B4-BE49-F238E27FC236}">
                <a16:creationId xmlns:a16="http://schemas.microsoft.com/office/drawing/2014/main" id="{E71DD7BA-6211-8849-B4A8-3A25500F3EF2}"/>
              </a:ext>
            </a:extLst>
          </p:cNvPr>
          <p:cNvSpPr/>
          <p:nvPr/>
        </p:nvSpPr>
        <p:spPr>
          <a:xfrm>
            <a:off x="466750" y="403926"/>
            <a:ext cx="1976355" cy="1323439"/>
          </a:xfrm>
          <a:prstGeom prst="rect">
            <a:avLst/>
          </a:prstGeom>
        </p:spPr>
        <p:txBody>
          <a:bodyPr wrap="square">
            <a:spAutoFit/>
          </a:bodyPr>
          <a:lstStyle/>
          <a:p>
            <a:r>
              <a:rPr lang="sv-SE" sz="8000" b="1" dirty="0">
                <a:solidFill>
                  <a:schemeClr val="accent1"/>
                </a:solidFill>
                <a:latin typeface="Arial" panose="020B0604020202020204" pitchFamily="34" charset="0"/>
                <a:cs typeface="Arial" panose="020B0604020202020204" pitchFamily="34" charset="0"/>
              </a:rPr>
              <a:t>4. </a:t>
            </a:r>
          </a:p>
        </p:txBody>
      </p:sp>
      <p:sp>
        <p:nvSpPr>
          <p:cNvPr id="22" name="Rubrik 1">
            <a:extLst>
              <a:ext uri="{FF2B5EF4-FFF2-40B4-BE49-F238E27FC236}">
                <a16:creationId xmlns:a16="http://schemas.microsoft.com/office/drawing/2014/main" id="{D7EE7B92-5D3C-9443-BB89-5F790C361989}"/>
              </a:ext>
            </a:extLst>
          </p:cNvPr>
          <p:cNvSpPr>
            <a:spLocks noGrp="1"/>
          </p:cNvSpPr>
          <p:nvPr>
            <p:ph type="title"/>
          </p:nvPr>
        </p:nvSpPr>
        <p:spPr>
          <a:xfrm>
            <a:off x="2412000" y="613120"/>
            <a:ext cx="8946563" cy="1325563"/>
          </a:xfrm>
        </p:spPr>
        <p:txBody>
          <a:bodyPr>
            <a:normAutofit/>
          </a:bodyPr>
          <a:lstStyle/>
          <a:p>
            <a:r>
              <a:rPr lang="sv-SE" dirty="0"/>
              <a:t>Skräddarsy er egen modell</a:t>
            </a:r>
          </a:p>
        </p:txBody>
      </p:sp>
      <p:sp>
        <p:nvSpPr>
          <p:cNvPr id="3" name="Platshållare för innehåll 2">
            <a:extLst>
              <a:ext uri="{FF2B5EF4-FFF2-40B4-BE49-F238E27FC236}">
                <a16:creationId xmlns:a16="http://schemas.microsoft.com/office/drawing/2014/main" id="{1E1CFA08-2BED-DD4F-9D6E-897A3698D2B8}"/>
              </a:ext>
            </a:extLst>
          </p:cNvPr>
          <p:cNvSpPr>
            <a:spLocks noGrp="1"/>
          </p:cNvSpPr>
          <p:nvPr>
            <p:ph idx="1"/>
          </p:nvPr>
        </p:nvSpPr>
        <p:spPr>
          <a:xfrm>
            <a:off x="1251360" y="2700549"/>
            <a:ext cx="7119642" cy="1082812"/>
          </a:xfrm>
        </p:spPr>
        <p:txBody>
          <a:bodyPr>
            <a:noAutofit/>
          </a:bodyPr>
          <a:lstStyle/>
          <a:p>
            <a:pPr marL="0" indent="0">
              <a:lnSpc>
                <a:spcPct val="100000"/>
              </a:lnSpc>
              <a:buNone/>
            </a:pPr>
            <a:r>
              <a:rPr lang="sv-SE" sz="2000" dirty="0"/>
              <a:t>Det är viktigt att klimatväxla på ett sätt som passar den egna organisationen. Utgå från egna resvanor och utsläppsdata. Använd gärna vår workshop.</a:t>
            </a:r>
          </a:p>
          <a:p>
            <a:pPr marL="0" indent="0">
              <a:lnSpc>
                <a:spcPct val="100000"/>
              </a:lnSpc>
              <a:buNone/>
            </a:pPr>
            <a:endParaRPr lang="sv-SE" sz="2000" dirty="0"/>
          </a:p>
          <a:p>
            <a:pPr marL="0" indent="0">
              <a:lnSpc>
                <a:spcPct val="100000"/>
              </a:lnSpc>
              <a:buNone/>
            </a:pPr>
            <a:endParaRPr lang="sv-SE" sz="2000" dirty="0"/>
          </a:p>
          <a:p>
            <a:pPr marL="0" indent="0">
              <a:lnSpc>
                <a:spcPct val="100000"/>
              </a:lnSpc>
              <a:buNone/>
            </a:pPr>
            <a:endParaRPr lang="sv-SE" sz="2000" dirty="0"/>
          </a:p>
        </p:txBody>
      </p:sp>
      <p:sp>
        <p:nvSpPr>
          <p:cNvPr id="5" name="Rectangle 4">
            <a:extLst>
              <a:ext uri="{FF2B5EF4-FFF2-40B4-BE49-F238E27FC236}">
                <a16:creationId xmlns:a16="http://schemas.microsoft.com/office/drawing/2014/main" id="{C2D33DB2-F32A-3748-A9DE-E647D3AAE1BF}"/>
              </a:ext>
            </a:extLst>
          </p:cNvPr>
          <p:cNvSpPr/>
          <p:nvPr/>
        </p:nvSpPr>
        <p:spPr>
          <a:xfrm>
            <a:off x="1242000" y="3849015"/>
            <a:ext cx="7572499" cy="1785104"/>
          </a:xfrm>
          <a:prstGeom prst="rect">
            <a:avLst/>
          </a:prstGeom>
        </p:spPr>
        <p:txBody>
          <a:bodyPr wrap="square">
            <a:spAutoFit/>
          </a:bodyPr>
          <a:lstStyle/>
          <a:p>
            <a:pPr marL="342900" indent="-342900">
              <a:spcAft>
                <a:spcPts val="600"/>
              </a:spcAft>
              <a:buFont typeface="Arial" panose="020B0604020202020204" pitchFamily="34" charset="0"/>
              <a:buChar char="•"/>
            </a:pPr>
            <a:r>
              <a:rPr lang="sv-SE" dirty="0">
                <a:solidFill>
                  <a:schemeClr val="accent1"/>
                </a:solidFill>
              </a:rPr>
              <a:t>Vilka resor ska ha klimatavgift? </a:t>
            </a:r>
          </a:p>
          <a:p>
            <a:pPr marL="342900" indent="-342900">
              <a:spcAft>
                <a:spcPts val="600"/>
              </a:spcAft>
              <a:buFont typeface="Arial" panose="020B0604020202020204" pitchFamily="34" charset="0"/>
              <a:buChar char="•"/>
            </a:pPr>
            <a:r>
              <a:rPr lang="sv-SE" dirty="0">
                <a:solidFill>
                  <a:schemeClr val="accent1"/>
                </a:solidFill>
              </a:rPr>
              <a:t>Hur stor ska avgiften vara?</a:t>
            </a:r>
          </a:p>
          <a:p>
            <a:pPr marL="342900" indent="-342900">
              <a:spcAft>
                <a:spcPts val="600"/>
              </a:spcAft>
              <a:buFont typeface="Arial" panose="020B0604020202020204" pitchFamily="34" charset="0"/>
              <a:buChar char="•"/>
            </a:pPr>
            <a:r>
              <a:rPr lang="sv-SE" dirty="0">
                <a:solidFill>
                  <a:schemeClr val="accent1"/>
                </a:solidFill>
              </a:rPr>
              <a:t>Vad ska pengarna användas till? </a:t>
            </a:r>
          </a:p>
          <a:p>
            <a:pPr marL="342900" indent="-342900">
              <a:spcAft>
                <a:spcPts val="600"/>
              </a:spcAft>
              <a:buFont typeface="Arial" panose="020B0604020202020204" pitchFamily="34" charset="0"/>
              <a:buChar char="•"/>
            </a:pPr>
            <a:r>
              <a:rPr lang="sv-SE" dirty="0">
                <a:solidFill>
                  <a:schemeClr val="accent1"/>
                </a:solidFill>
              </a:rPr>
              <a:t>Matcha åtgärderna med de resor ni vill minska.</a:t>
            </a:r>
          </a:p>
          <a:p>
            <a:pPr marL="342900" indent="-342900">
              <a:spcAft>
                <a:spcPts val="600"/>
              </a:spcAft>
              <a:buFont typeface="Arial" panose="020B0604020202020204" pitchFamily="34" charset="0"/>
              <a:buChar char="•"/>
            </a:pPr>
            <a:r>
              <a:rPr lang="sv-SE" dirty="0">
                <a:solidFill>
                  <a:schemeClr val="accent1"/>
                </a:solidFill>
              </a:rPr>
              <a:t>Vem ska besluta om hur pengarna ska fördelas?</a:t>
            </a:r>
          </a:p>
        </p:txBody>
      </p:sp>
      <p:cxnSp>
        <p:nvCxnSpPr>
          <p:cNvPr id="24" name="Straight Connector 6">
            <a:extLst>
              <a:ext uri="{FF2B5EF4-FFF2-40B4-BE49-F238E27FC236}">
                <a16:creationId xmlns:a16="http://schemas.microsoft.com/office/drawing/2014/main" id="{6F636D89-CA1F-5E40-9233-E34663A3786E}"/>
              </a:ext>
              <a:ext uri="{C183D7F6-B498-43B3-948B-1728B52AA6E4}">
                <adec:decorative xmlns:adec="http://schemas.microsoft.com/office/drawing/2017/decorative" val="1"/>
              </a:ext>
            </a:extLst>
          </p:cNvPr>
          <p:cNvCxnSpPr>
            <a:cxnSpLocks/>
          </p:cNvCxnSpPr>
          <p:nvPr/>
        </p:nvCxnSpPr>
        <p:spPr>
          <a:xfrm>
            <a:off x="383458" y="2436710"/>
            <a:ext cx="86228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Bildobjekt 1">
            <a:extLst>
              <a:ext uri="{FF2B5EF4-FFF2-40B4-BE49-F238E27FC236}">
                <a16:creationId xmlns:a16="http://schemas.microsoft.com/office/drawing/2014/main" id="{125DBB23-D106-CD4B-8F85-D696481AB1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19732" y="1977799"/>
            <a:ext cx="2766373" cy="2237872"/>
          </a:xfrm>
          <a:prstGeom prst="rect">
            <a:avLst/>
          </a:prstGeom>
        </p:spPr>
      </p:pic>
    </p:spTree>
    <p:extLst>
      <p:ext uri="{BB962C8B-B14F-4D97-AF65-F5344CB8AC3E}">
        <p14:creationId xmlns:p14="http://schemas.microsoft.com/office/powerpoint/2010/main" val="227572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2165725C-F19B-6B4F-866D-BF879F913836}"/>
              </a:ext>
              <a:ext uri="{C183D7F6-B498-43B3-948B-1728B52AA6E4}">
                <adec:decorative xmlns:adec="http://schemas.microsoft.com/office/drawing/2017/decorative" val="1"/>
              </a:ext>
            </a:extLst>
          </p:cNvPr>
          <p:cNvSpPr/>
          <p:nvPr/>
        </p:nvSpPr>
        <p:spPr>
          <a:xfrm>
            <a:off x="-505681" y="-477271"/>
            <a:ext cx="2650732" cy="2650732"/>
          </a:xfrm>
          <a:prstGeom prst="ellipse">
            <a:avLst/>
          </a:prstGeom>
          <a:solidFill>
            <a:srgbClr val="F4D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a:extLst>
              <a:ext uri="{FF2B5EF4-FFF2-40B4-BE49-F238E27FC236}">
                <a16:creationId xmlns:a16="http://schemas.microsoft.com/office/drawing/2014/main" id="{4BB4C434-0E64-9A4A-BA5E-070ED5625192}"/>
              </a:ext>
            </a:extLst>
          </p:cNvPr>
          <p:cNvSpPr/>
          <p:nvPr/>
        </p:nvSpPr>
        <p:spPr>
          <a:xfrm>
            <a:off x="466750" y="403926"/>
            <a:ext cx="1976355" cy="1323439"/>
          </a:xfrm>
          <a:prstGeom prst="rect">
            <a:avLst/>
          </a:prstGeom>
        </p:spPr>
        <p:txBody>
          <a:bodyPr wrap="square">
            <a:spAutoFit/>
          </a:bodyPr>
          <a:lstStyle/>
          <a:p>
            <a:r>
              <a:rPr lang="sv-SE" sz="8000" b="1" dirty="0">
                <a:solidFill>
                  <a:schemeClr val="accent1"/>
                </a:solidFill>
                <a:latin typeface="Arial" panose="020B0604020202020204" pitchFamily="34" charset="0"/>
                <a:cs typeface="Arial" panose="020B0604020202020204" pitchFamily="34" charset="0"/>
              </a:rPr>
              <a:t>5. </a:t>
            </a:r>
          </a:p>
        </p:txBody>
      </p:sp>
      <p:sp>
        <p:nvSpPr>
          <p:cNvPr id="13" name="Rubrik 1">
            <a:extLst>
              <a:ext uri="{FF2B5EF4-FFF2-40B4-BE49-F238E27FC236}">
                <a16:creationId xmlns:a16="http://schemas.microsoft.com/office/drawing/2014/main" id="{AE5AF755-49B3-4149-93B3-48907AA1190B}"/>
              </a:ext>
            </a:extLst>
          </p:cNvPr>
          <p:cNvSpPr>
            <a:spLocks noGrp="1"/>
          </p:cNvSpPr>
          <p:nvPr>
            <p:ph type="title"/>
          </p:nvPr>
        </p:nvSpPr>
        <p:spPr>
          <a:xfrm>
            <a:off x="2412000" y="613120"/>
            <a:ext cx="8976852" cy="1325563"/>
          </a:xfrm>
        </p:spPr>
        <p:txBody>
          <a:bodyPr>
            <a:normAutofit/>
          </a:bodyPr>
          <a:lstStyle/>
          <a:p>
            <a:r>
              <a:rPr lang="sv-SE" dirty="0"/>
              <a:t>Kommunicera</a:t>
            </a:r>
          </a:p>
        </p:txBody>
      </p:sp>
      <p:sp>
        <p:nvSpPr>
          <p:cNvPr id="27" name="Rectangle 4">
            <a:extLst>
              <a:ext uri="{FF2B5EF4-FFF2-40B4-BE49-F238E27FC236}">
                <a16:creationId xmlns:a16="http://schemas.microsoft.com/office/drawing/2014/main" id="{C2D33DB2-F32A-3748-A9DE-E647D3AAE1BF}"/>
              </a:ext>
            </a:extLst>
          </p:cNvPr>
          <p:cNvSpPr/>
          <p:nvPr/>
        </p:nvSpPr>
        <p:spPr>
          <a:xfrm>
            <a:off x="1242000" y="3286120"/>
            <a:ext cx="7049387" cy="1381147"/>
          </a:xfrm>
          <a:prstGeom prst="rect">
            <a:avLst/>
          </a:prstGeom>
        </p:spPr>
        <p:txBody>
          <a:bodyPr wrap="square">
            <a:spAutoFit/>
          </a:bodyPr>
          <a:lstStyle/>
          <a:p>
            <a:pPr>
              <a:lnSpc>
                <a:spcPct val="120000"/>
              </a:lnSpc>
            </a:pPr>
            <a:r>
              <a:rPr lang="sv-SE" sz="2400" dirty="0">
                <a:solidFill>
                  <a:schemeClr val="accent1"/>
                </a:solidFill>
              </a:rPr>
              <a:t>Tydlig och kontinuerlig kommunikation är </a:t>
            </a:r>
            <a:br>
              <a:rPr lang="sv-SE" sz="2400" dirty="0">
                <a:solidFill>
                  <a:schemeClr val="accent1"/>
                </a:solidFill>
              </a:rPr>
            </a:br>
            <a:r>
              <a:rPr lang="sv-SE" sz="2400" dirty="0">
                <a:solidFill>
                  <a:schemeClr val="accent1"/>
                </a:solidFill>
              </a:rPr>
              <a:t>en framgångsfaktor för att klimatväxling ska </a:t>
            </a:r>
            <a:br>
              <a:rPr lang="sv-SE" sz="2400" dirty="0">
                <a:solidFill>
                  <a:schemeClr val="accent1"/>
                </a:solidFill>
              </a:rPr>
            </a:br>
            <a:r>
              <a:rPr lang="sv-SE" sz="2400" dirty="0">
                <a:solidFill>
                  <a:schemeClr val="accent1"/>
                </a:solidFill>
              </a:rPr>
              <a:t>ge bestående resultat. </a:t>
            </a:r>
          </a:p>
        </p:txBody>
      </p:sp>
      <p:cxnSp>
        <p:nvCxnSpPr>
          <p:cNvPr id="9" name="Straight Connector 6">
            <a:extLst>
              <a:ext uri="{FF2B5EF4-FFF2-40B4-BE49-F238E27FC236}">
                <a16:creationId xmlns:a16="http://schemas.microsoft.com/office/drawing/2014/main" id="{FF7C564C-1CD3-3645-8513-2884208F4B54}"/>
              </a:ext>
              <a:ext uri="{C183D7F6-B498-43B3-948B-1728B52AA6E4}">
                <adec:decorative xmlns:adec="http://schemas.microsoft.com/office/drawing/2017/decorative" val="1"/>
              </a:ext>
            </a:extLst>
          </p:cNvPr>
          <p:cNvCxnSpPr>
            <a:cxnSpLocks/>
          </p:cNvCxnSpPr>
          <p:nvPr/>
        </p:nvCxnSpPr>
        <p:spPr>
          <a:xfrm>
            <a:off x="383458" y="2436710"/>
            <a:ext cx="897685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Bildobjekt 14">
            <a:extLst>
              <a:ext uri="{FF2B5EF4-FFF2-40B4-BE49-F238E27FC236}">
                <a16:creationId xmlns:a16="http://schemas.microsoft.com/office/drawing/2014/main" id="{F28E8060-B3C1-1147-BA46-DA4A0BBF75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2657" y="1743687"/>
            <a:ext cx="1701530" cy="1701530"/>
          </a:xfrm>
          <a:prstGeom prst="rect">
            <a:avLst/>
          </a:prstGeom>
        </p:spPr>
      </p:pic>
    </p:spTree>
    <p:extLst>
      <p:ext uri="{BB962C8B-B14F-4D97-AF65-F5344CB8AC3E}">
        <p14:creationId xmlns:p14="http://schemas.microsoft.com/office/powerpoint/2010/main" val="395694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794CBFC2-5E7D-2A45-B49B-3D347F748D9E}"/>
              </a:ext>
              <a:ext uri="{C183D7F6-B498-43B3-948B-1728B52AA6E4}">
                <adec:decorative xmlns:adec="http://schemas.microsoft.com/office/drawing/2017/decorative" val="1"/>
              </a:ext>
            </a:extLst>
          </p:cNvPr>
          <p:cNvSpPr/>
          <p:nvPr/>
        </p:nvSpPr>
        <p:spPr>
          <a:xfrm>
            <a:off x="-505681" y="-477271"/>
            <a:ext cx="2650732" cy="2650732"/>
          </a:xfrm>
          <a:prstGeom prst="ellipse">
            <a:avLst/>
          </a:prstGeom>
          <a:solidFill>
            <a:srgbClr val="F4D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a:extLst>
              <a:ext uri="{FF2B5EF4-FFF2-40B4-BE49-F238E27FC236}">
                <a16:creationId xmlns:a16="http://schemas.microsoft.com/office/drawing/2014/main" id="{99ABD255-C81E-5048-96F5-3780EE7C6F3E}"/>
              </a:ext>
            </a:extLst>
          </p:cNvPr>
          <p:cNvSpPr/>
          <p:nvPr/>
        </p:nvSpPr>
        <p:spPr>
          <a:xfrm>
            <a:off x="466750" y="403926"/>
            <a:ext cx="1976355" cy="1323439"/>
          </a:xfrm>
          <a:prstGeom prst="rect">
            <a:avLst/>
          </a:prstGeom>
        </p:spPr>
        <p:txBody>
          <a:bodyPr wrap="square">
            <a:spAutoFit/>
          </a:bodyPr>
          <a:lstStyle/>
          <a:p>
            <a:r>
              <a:rPr lang="sv-SE" sz="8000" b="1" dirty="0">
                <a:solidFill>
                  <a:schemeClr val="accent1"/>
                </a:solidFill>
                <a:latin typeface="Arial" panose="020B0604020202020204" pitchFamily="34" charset="0"/>
                <a:cs typeface="Arial" panose="020B0604020202020204" pitchFamily="34" charset="0"/>
              </a:rPr>
              <a:t>6. </a:t>
            </a:r>
          </a:p>
        </p:txBody>
      </p:sp>
      <p:sp>
        <p:nvSpPr>
          <p:cNvPr id="21" name="Rubrik 1">
            <a:extLst>
              <a:ext uri="{FF2B5EF4-FFF2-40B4-BE49-F238E27FC236}">
                <a16:creationId xmlns:a16="http://schemas.microsoft.com/office/drawing/2014/main" id="{D2D2002F-7A8E-D249-AB58-8E13AC349E37}"/>
              </a:ext>
            </a:extLst>
          </p:cNvPr>
          <p:cNvSpPr>
            <a:spLocks noGrp="1"/>
          </p:cNvSpPr>
          <p:nvPr>
            <p:ph type="title"/>
          </p:nvPr>
        </p:nvSpPr>
        <p:spPr>
          <a:xfrm>
            <a:off x="2412000" y="613120"/>
            <a:ext cx="8660813" cy="1325563"/>
          </a:xfrm>
        </p:spPr>
        <p:txBody>
          <a:bodyPr>
            <a:normAutofit/>
          </a:bodyPr>
          <a:lstStyle/>
          <a:p>
            <a:r>
              <a:rPr lang="sv-SE" dirty="0"/>
              <a:t>Walk the talk</a:t>
            </a:r>
          </a:p>
        </p:txBody>
      </p:sp>
      <p:sp>
        <p:nvSpPr>
          <p:cNvPr id="27" name="Rectangle 4">
            <a:extLst>
              <a:ext uri="{FF2B5EF4-FFF2-40B4-BE49-F238E27FC236}">
                <a16:creationId xmlns:a16="http://schemas.microsoft.com/office/drawing/2014/main" id="{C2D33DB2-F32A-3748-A9DE-E647D3AAE1BF}"/>
              </a:ext>
            </a:extLst>
          </p:cNvPr>
          <p:cNvSpPr/>
          <p:nvPr/>
        </p:nvSpPr>
        <p:spPr>
          <a:xfrm>
            <a:off x="1242000" y="2708320"/>
            <a:ext cx="7991475" cy="1045223"/>
          </a:xfrm>
          <a:prstGeom prst="rect">
            <a:avLst/>
          </a:prstGeom>
        </p:spPr>
        <p:txBody>
          <a:bodyPr wrap="square">
            <a:spAutoFit/>
          </a:bodyPr>
          <a:lstStyle/>
          <a:p>
            <a:pPr marL="342900" indent="-342900">
              <a:lnSpc>
                <a:spcPct val="150000"/>
              </a:lnSpc>
              <a:buFont typeface="Arial" panose="020B0604020202020204" pitchFamily="34" charset="0"/>
              <a:buChar char="•"/>
            </a:pPr>
            <a:r>
              <a:rPr lang="sv-SE" sz="2200" dirty="0">
                <a:solidFill>
                  <a:schemeClr val="accent1"/>
                </a:solidFill>
              </a:rPr>
              <a:t>Föregå med gott exempel - res själva klimatsmart</a:t>
            </a:r>
          </a:p>
          <a:p>
            <a:pPr marL="342900" indent="-342900">
              <a:lnSpc>
                <a:spcPct val="150000"/>
              </a:lnSpc>
              <a:buFont typeface="Arial" panose="020B0604020202020204" pitchFamily="34" charset="0"/>
              <a:buChar char="•"/>
            </a:pPr>
            <a:r>
              <a:rPr lang="sv-SE" sz="2200" dirty="0">
                <a:solidFill>
                  <a:schemeClr val="accent1"/>
                </a:solidFill>
              </a:rPr>
              <a:t>Uppmuntra fossilfritt resande</a:t>
            </a:r>
          </a:p>
        </p:txBody>
      </p:sp>
      <p:pic>
        <p:nvPicPr>
          <p:cNvPr id="6" name="Bildobjekt 5">
            <a:extLst>
              <a:ext uri="{FF2B5EF4-FFF2-40B4-BE49-F238E27FC236}">
                <a16:creationId xmlns:a16="http://schemas.microsoft.com/office/drawing/2014/main" id="{E528B2EA-B214-6841-BAA3-1485E623E3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33585" y="4106958"/>
            <a:ext cx="5004867" cy="1090613"/>
          </a:xfrm>
          <a:prstGeom prst="rect">
            <a:avLst/>
          </a:prstGeom>
        </p:spPr>
      </p:pic>
      <p:cxnSp>
        <p:nvCxnSpPr>
          <p:cNvPr id="10" name="Straight Connector 6">
            <a:extLst>
              <a:ext uri="{FF2B5EF4-FFF2-40B4-BE49-F238E27FC236}">
                <a16:creationId xmlns:a16="http://schemas.microsoft.com/office/drawing/2014/main" id="{BABC906B-15D7-484C-B132-0D91F09B6D46}"/>
              </a:ext>
              <a:ext uri="{C183D7F6-B498-43B3-948B-1728B52AA6E4}">
                <adec:decorative xmlns:adec="http://schemas.microsoft.com/office/drawing/2017/decorative" val="1"/>
              </a:ext>
            </a:extLst>
          </p:cNvPr>
          <p:cNvCxnSpPr>
            <a:cxnSpLocks/>
          </p:cNvCxnSpPr>
          <p:nvPr/>
        </p:nvCxnSpPr>
        <p:spPr>
          <a:xfrm>
            <a:off x="383458" y="2436710"/>
            <a:ext cx="939963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3" name="Bildobjekt 22">
            <a:extLst>
              <a:ext uri="{FF2B5EF4-FFF2-40B4-BE49-F238E27FC236}">
                <a16:creationId xmlns:a16="http://schemas.microsoft.com/office/drawing/2014/main" id="{C68A44CD-EA8B-8147-BEE9-AF71E090CF6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79542" y="1572241"/>
            <a:ext cx="1130445" cy="2044422"/>
          </a:xfrm>
          <a:prstGeom prst="rect">
            <a:avLst/>
          </a:prstGeom>
        </p:spPr>
      </p:pic>
    </p:spTree>
    <p:extLst>
      <p:ext uri="{BB962C8B-B14F-4D97-AF65-F5344CB8AC3E}">
        <p14:creationId xmlns:p14="http://schemas.microsoft.com/office/powerpoint/2010/main" val="4775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6D295D9C-DC2F-DC4D-B7D1-0CA362FA138F}"/>
              </a:ext>
              <a:ext uri="{C183D7F6-B498-43B3-948B-1728B52AA6E4}">
                <adec:decorative xmlns:adec="http://schemas.microsoft.com/office/drawing/2017/decorative" val="1"/>
              </a:ext>
            </a:extLst>
          </p:cNvPr>
          <p:cNvSpPr/>
          <p:nvPr/>
        </p:nvSpPr>
        <p:spPr>
          <a:xfrm>
            <a:off x="-505681" y="-477271"/>
            <a:ext cx="2650732" cy="2650732"/>
          </a:xfrm>
          <a:prstGeom prst="ellipse">
            <a:avLst/>
          </a:prstGeom>
          <a:solidFill>
            <a:srgbClr val="F4D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ctangle 3">
            <a:extLst>
              <a:ext uri="{FF2B5EF4-FFF2-40B4-BE49-F238E27FC236}">
                <a16:creationId xmlns:a16="http://schemas.microsoft.com/office/drawing/2014/main" id="{975DAB6A-2CC5-5C4F-8D7F-8833777318DC}"/>
              </a:ext>
            </a:extLst>
          </p:cNvPr>
          <p:cNvSpPr/>
          <p:nvPr/>
        </p:nvSpPr>
        <p:spPr>
          <a:xfrm>
            <a:off x="466750" y="403926"/>
            <a:ext cx="1976355" cy="1323439"/>
          </a:xfrm>
          <a:prstGeom prst="rect">
            <a:avLst/>
          </a:prstGeom>
        </p:spPr>
        <p:txBody>
          <a:bodyPr wrap="square">
            <a:spAutoFit/>
          </a:bodyPr>
          <a:lstStyle/>
          <a:p>
            <a:r>
              <a:rPr lang="sv-SE" sz="8000" b="1" dirty="0">
                <a:solidFill>
                  <a:schemeClr val="accent1"/>
                </a:solidFill>
                <a:latin typeface="Arial" panose="020B0604020202020204" pitchFamily="34" charset="0"/>
                <a:cs typeface="Arial" panose="020B0604020202020204" pitchFamily="34" charset="0"/>
              </a:rPr>
              <a:t>7. </a:t>
            </a:r>
          </a:p>
        </p:txBody>
      </p:sp>
      <p:sp>
        <p:nvSpPr>
          <p:cNvPr id="2" name="Rubrik 1">
            <a:extLst>
              <a:ext uri="{FF2B5EF4-FFF2-40B4-BE49-F238E27FC236}">
                <a16:creationId xmlns:a16="http://schemas.microsoft.com/office/drawing/2014/main" id="{6CE305CE-2CE7-314C-9C67-28A1BC597940}"/>
              </a:ext>
            </a:extLst>
          </p:cNvPr>
          <p:cNvSpPr>
            <a:spLocks noGrp="1"/>
          </p:cNvSpPr>
          <p:nvPr>
            <p:ph type="title"/>
          </p:nvPr>
        </p:nvSpPr>
        <p:spPr>
          <a:xfrm>
            <a:off x="2412000" y="613120"/>
            <a:ext cx="8717963" cy="1325563"/>
          </a:xfrm>
        </p:spPr>
        <p:txBody>
          <a:bodyPr>
            <a:normAutofit/>
          </a:bodyPr>
          <a:lstStyle/>
          <a:p>
            <a:r>
              <a:rPr lang="sv-SE" dirty="0"/>
              <a:t>Följ upp och utvärdera</a:t>
            </a:r>
          </a:p>
        </p:txBody>
      </p:sp>
      <p:sp>
        <p:nvSpPr>
          <p:cNvPr id="5" name="Platshållare för innehåll 2">
            <a:extLst>
              <a:ext uri="{FF2B5EF4-FFF2-40B4-BE49-F238E27FC236}">
                <a16:creationId xmlns:a16="http://schemas.microsoft.com/office/drawing/2014/main" id="{28AD6E56-14DF-6442-A584-86ED7A187B68}"/>
              </a:ext>
            </a:extLst>
          </p:cNvPr>
          <p:cNvSpPr txBox="1">
            <a:spLocks/>
          </p:cNvSpPr>
          <p:nvPr/>
        </p:nvSpPr>
        <p:spPr>
          <a:xfrm>
            <a:off x="1219473" y="2799471"/>
            <a:ext cx="8254915" cy="1822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b="0" i="0" kern="1200">
                <a:solidFill>
                  <a:schemeClr val="accent4"/>
                </a:solidFill>
                <a:latin typeface="News Gothic Std" panose="020B05060202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accent4"/>
                </a:solidFill>
                <a:latin typeface="News Gothic Std" panose="020B05060202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accent4"/>
                </a:solidFill>
                <a:latin typeface="News Gothic Std" panose="020B05060202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accent4"/>
                </a:solidFill>
                <a:latin typeface="News Gothic Std" panose="020B05060202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accent4"/>
                </a:solidFill>
                <a:latin typeface="News Gothic Std" panose="020B05060202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buClr>
                <a:schemeClr val="accent1"/>
              </a:buClr>
            </a:pPr>
            <a:r>
              <a:rPr lang="sv-SE" sz="2200" dirty="0">
                <a:solidFill>
                  <a:schemeClr val="accent1"/>
                </a:solidFill>
                <a:latin typeface="+mn-lt"/>
              </a:rPr>
              <a:t>Följ upp ofta! </a:t>
            </a:r>
          </a:p>
          <a:p>
            <a:pPr>
              <a:lnSpc>
                <a:spcPts val="2800"/>
              </a:lnSpc>
              <a:buClr>
                <a:schemeClr val="accent1"/>
              </a:buClr>
            </a:pPr>
            <a:r>
              <a:rPr lang="sv-SE" sz="2200" dirty="0">
                <a:solidFill>
                  <a:schemeClr val="accent1"/>
                </a:solidFill>
                <a:latin typeface="+mn-lt"/>
              </a:rPr>
              <a:t>Går det bra eller dåligt? </a:t>
            </a:r>
          </a:p>
          <a:p>
            <a:pPr>
              <a:lnSpc>
                <a:spcPts val="2800"/>
              </a:lnSpc>
              <a:buClr>
                <a:schemeClr val="accent1"/>
              </a:buClr>
            </a:pPr>
            <a:r>
              <a:rPr lang="sv-SE" sz="2200" dirty="0">
                <a:solidFill>
                  <a:schemeClr val="accent1"/>
                </a:solidFill>
                <a:latin typeface="+mn-lt"/>
              </a:rPr>
              <a:t>Vad kan förbättras?</a:t>
            </a:r>
          </a:p>
        </p:txBody>
      </p:sp>
      <p:sp>
        <p:nvSpPr>
          <p:cNvPr id="6" name="Platshållare för innehåll 2">
            <a:extLst>
              <a:ext uri="{FF2B5EF4-FFF2-40B4-BE49-F238E27FC236}">
                <a16:creationId xmlns:a16="http://schemas.microsoft.com/office/drawing/2014/main" id="{908AE83D-824F-784B-917C-47E4D6E23305}"/>
              </a:ext>
            </a:extLst>
          </p:cNvPr>
          <p:cNvSpPr txBox="1">
            <a:spLocks/>
          </p:cNvSpPr>
          <p:nvPr/>
        </p:nvSpPr>
        <p:spPr>
          <a:xfrm>
            <a:off x="1219473" y="4721115"/>
            <a:ext cx="1210486" cy="5518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b="0" i="0" kern="1200">
                <a:solidFill>
                  <a:schemeClr val="accent4"/>
                </a:solidFill>
                <a:latin typeface="News Gothic Std" panose="020B05060202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accent4"/>
                </a:solidFill>
                <a:latin typeface="News Gothic Std" panose="020B05060202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accent4"/>
                </a:solidFill>
                <a:latin typeface="News Gothic Std" panose="020B05060202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accent4"/>
                </a:solidFill>
                <a:latin typeface="News Gothic Std" panose="020B05060202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accent4"/>
                </a:solidFill>
                <a:latin typeface="News Gothic Std" panose="020B05060202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400" dirty="0">
                <a:solidFill>
                  <a:schemeClr val="accent1"/>
                </a:solidFill>
                <a:latin typeface="Arial" panose="020B0604020202020204" pitchFamily="34" charset="0"/>
              </a:rPr>
              <a:t>Målet</a:t>
            </a:r>
          </a:p>
          <a:p>
            <a:endParaRPr lang="sv-SE" sz="2400" dirty="0">
              <a:solidFill>
                <a:schemeClr val="accent1"/>
              </a:solidFill>
              <a:latin typeface="Arial" panose="020B0604020202020204" pitchFamily="34" charset="0"/>
            </a:endParaRPr>
          </a:p>
        </p:txBody>
      </p:sp>
      <p:sp>
        <p:nvSpPr>
          <p:cNvPr id="7" name="Platshållare för innehåll 2">
            <a:extLst>
              <a:ext uri="{FF2B5EF4-FFF2-40B4-BE49-F238E27FC236}">
                <a16:creationId xmlns:a16="http://schemas.microsoft.com/office/drawing/2014/main" id="{BCA4011F-CDD0-5746-B8E9-8E177C2120BE}"/>
              </a:ext>
            </a:extLst>
          </p:cNvPr>
          <p:cNvSpPr txBox="1">
            <a:spLocks/>
          </p:cNvSpPr>
          <p:nvPr/>
        </p:nvSpPr>
        <p:spPr>
          <a:xfrm>
            <a:off x="2187376" y="4677806"/>
            <a:ext cx="537948" cy="56628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b="0" i="0" kern="1200">
                <a:solidFill>
                  <a:schemeClr val="accent4"/>
                </a:solidFill>
                <a:latin typeface="News Gothic Std" panose="020B05060202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accent4"/>
                </a:solidFill>
                <a:latin typeface="News Gothic Std" panose="020B05060202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accent4"/>
                </a:solidFill>
                <a:latin typeface="News Gothic Std" panose="020B05060202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accent4"/>
                </a:solidFill>
                <a:latin typeface="News Gothic Std" panose="020B05060202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accent4"/>
                </a:solidFill>
                <a:latin typeface="News Gothic Std" panose="020B05060202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4400" spc="300" dirty="0">
                <a:solidFill>
                  <a:schemeClr val="accent1"/>
                </a:solidFill>
              </a:rPr>
              <a:t>=</a:t>
            </a:r>
          </a:p>
        </p:txBody>
      </p:sp>
      <p:sp>
        <p:nvSpPr>
          <p:cNvPr id="8" name="Platshållare för innehåll 2">
            <a:extLst>
              <a:ext uri="{FF2B5EF4-FFF2-40B4-BE49-F238E27FC236}">
                <a16:creationId xmlns:a16="http://schemas.microsoft.com/office/drawing/2014/main" id="{ED0C33CC-211F-EF4D-AB1E-B211399BF6EB}"/>
              </a:ext>
            </a:extLst>
          </p:cNvPr>
          <p:cNvSpPr txBox="1">
            <a:spLocks/>
          </p:cNvSpPr>
          <p:nvPr/>
        </p:nvSpPr>
        <p:spPr>
          <a:xfrm>
            <a:off x="2792112" y="4726308"/>
            <a:ext cx="3150843" cy="5590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b="0" i="0" kern="1200">
                <a:solidFill>
                  <a:schemeClr val="accent4"/>
                </a:solidFill>
                <a:latin typeface="News Gothic Std" panose="020B05060202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accent4"/>
                </a:solidFill>
                <a:latin typeface="News Gothic Std" panose="020B05060202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accent4"/>
                </a:solidFill>
                <a:latin typeface="News Gothic Std" panose="020B05060202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accent4"/>
                </a:solidFill>
                <a:latin typeface="News Gothic Std" panose="020B05060202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accent4"/>
                </a:solidFill>
                <a:latin typeface="News Gothic Std" panose="020B05060202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400" dirty="0">
                <a:solidFill>
                  <a:schemeClr val="accent1"/>
                </a:solidFill>
                <a:latin typeface="Arial" panose="020B0604020202020204" pitchFamily="34" charset="0"/>
              </a:rPr>
              <a:t>Förändrade resvanor</a:t>
            </a:r>
          </a:p>
          <a:p>
            <a:endParaRPr lang="sv-SE" sz="2400" b="1" dirty="0">
              <a:solidFill>
                <a:schemeClr val="accent1"/>
              </a:solidFill>
              <a:latin typeface="Arial" panose="020B0604020202020204" pitchFamily="34" charset="0"/>
            </a:endParaRPr>
          </a:p>
        </p:txBody>
      </p:sp>
      <p:sp>
        <p:nvSpPr>
          <p:cNvPr id="14" name="Platshållare för innehåll 2">
            <a:extLst>
              <a:ext uri="{FF2B5EF4-FFF2-40B4-BE49-F238E27FC236}">
                <a16:creationId xmlns:a16="http://schemas.microsoft.com/office/drawing/2014/main" id="{BCA4011F-CDD0-5746-B8E9-8E177C2120BE}"/>
              </a:ext>
            </a:extLst>
          </p:cNvPr>
          <p:cNvSpPr txBox="1">
            <a:spLocks/>
          </p:cNvSpPr>
          <p:nvPr/>
        </p:nvSpPr>
        <p:spPr>
          <a:xfrm>
            <a:off x="5942955" y="4648185"/>
            <a:ext cx="508148" cy="62237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b="0" i="0" kern="1200">
                <a:solidFill>
                  <a:schemeClr val="accent4"/>
                </a:solidFill>
                <a:latin typeface="News Gothic Std" panose="020B05060202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accent4"/>
                </a:solidFill>
                <a:latin typeface="News Gothic Std" panose="020B05060202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accent4"/>
                </a:solidFill>
                <a:latin typeface="News Gothic Std" panose="020B05060202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accent4"/>
                </a:solidFill>
                <a:latin typeface="News Gothic Std" panose="020B05060202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accent4"/>
                </a:solidFill>
                <a:latin typeface="News Gothic Std" panose="020B05060202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4400" spc="300" dirty="0">
                <a:solidFill>
                  <a:schemeClr val="accent1"/>
                </a:solidFill>
              </a:rPr>
              <a:t>=</a:t>
            </a:r>
          </a:p>
        </p:txBody>
      </p:sp>
      <p:sp>
        <p:nvSpPr>
          <p:cNvPr id="15" name="Platshållare för innehåll 2">
            <a:extLst>
              <a:ext uri="{FF2B5EF4-FFF2-40B4-BE49-F238E27FC236}">
                <a16:creationId xmlns:a16="http://schemas.microsoft.com/office/drawing/2014/main" id="{ED0C33CC-211F-EF4D-AB1E-B211399BF6EB}"/>
              </a:ext>
            </a:extLst>
          </p:cNvPr>
          <p:cNvSpPr txBox="1">
            <a:spLocks/>
          </p:cNvSpPr>
          <p:nvPr/>
        </p:nvSpPr>
        <p:spPr>
          <a:xfrm>
            <a:off x="6549117" y="4713905"/>
            <a:ext cx="4720988" cy="5590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b="0" i="0" kern="1200">
                <a:solidFill>
                  <a:schemeClr val="accent4"/>
                </a:solidFill>
                <a:latin typeface="News Gothic Std" panose="020B05060202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accent4"/>
                </a:solidFill>
                <a:latin typeface="News Gothic Std" panose="020B05060202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accent4"/>
                </a:solidFill>
                <a:latin typeface="News Gothic Std" panose="020B05060202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accent4"/>
                </a:solidFill>
                <a:latin typeface="News Gothic Std" panose="020B05060202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accent4"/>
                </a:solidFill>
                <a:latin typeface="News Gothic Std" panose="020B05060202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400" dirty="0">
                <a:solidFill>
                  <a:schemeClr val="accent1"/>
                </a:solidFill>
                <a:latin typeface="Arial" panose="020B0604020202020204" pitchFamily="34" charset="0"/>
              </a:rPr>
              <a:t>Minskade utsläpp och kostnader</a:t>
            </a:r>
          </a:p>
          <a:p>
            <a:endParaRPr lang="sv-SE" sz="2400" b="1" dirty="0">
              <a:solidFill>
                <a:schemeClr val="accent1"/>
              </a:solidFill>
              <a:latin typeface="Arial" panose="020B0604020202020204" pitchFamily="34" charset="0"/>
            </a:endParaRPr>
          </a:p>
        </p:txBody>
      </p:sp>
      <p:cxnSp>
        <p:nvCxnSpPr>
          <p:cNvPr id="17" name="Straight Connector 6">
            <a:extLst>
              <a:ext uri="{FF2B5EF4-FFF2-40B4-BE49-F238E27FC236}">
                <a16:creationId xmlns:a16="http://schemas.microsoft.com/office/drawing/2014/main" id="{5DD00EBD-FEA6-7940-85ED-0223F26F8102}"/>
              </a:ext>
              <a:ext uri="{C183D7F6-B498-43B3-948B-1728B52AA6E4}">
                <adec:decorative xmlns:adec="http://schemas.microsoft.com/office/drawing/2017/decorative" val="1"/>
              </a:ext>
            </a:extLst>
          </p:cNvPr>
          <p:cNvCxnSpPr>
            <a:cxnSpLocks/>
          </p:cNvCxnSpPr>
          <p:nvPr/>
        </p:nvCxnSpPr>
        <p:spPr>
          <a:xfrm>
            <a:off x="383458" y="2436710"/>
            <a:ext cx="897685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Bildobjekt 19">
            <a:extLst>
              <a:ext uri="{FF2B5EF4-FFF2-40B4-BE49-F238E27FC236}">
                <a16:creationId xmlns:a16="http://schemas.microsoft.com/office/drawing/2014/main" id="{8154C0F2-2AC9-6841-9F97-6FED63ECC7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67835" y="1668510"/>
            <a:ext cx="1462898" cy="1780919"/>
          </a:xfrm>
          <a:prstGeom prst="rect">
            <a:avLst/>
          </a:prstGeom>
        </p:spPr>
      </p:pic>
    </p:spTree>
    <p:extLst>
      <p:ext uri="{BB962C8B-B14F-4D97-AF65-F5344CB8AC3E}">
        <p14:creationId xmlns:p14="http://schemas.microsoft.com/office/powerpoint/2010/main" val="1279847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6660884-536D-DA46-8101-2D419402A3C2}"/>
              </a:ext>
            </a:extLst>
          </p:cNvPr>
          <p:cNvSpPr>
            <a:spLocks noGrp="1"/>
          </p:cNvSpPr>
          <p:nvPr>
            <p:ph type="title"/>
          </p:nvPr>
        </p:nvSpPr>
        <p:spPr>
          <a:xfrm>
            <a:off x="838200" y="270855"/>
            <a:ext cx="10515600" cy="1325563"/>
          </a:xfrm>
        </p:spPr>
        <p:txBody>
          <a:bodyPr/>
          <a:lstStyle/>
          <a:p>
            <a:r>
              <a:rPr lang="sv-SE" dirty="0"/>
              <a:t>Att införa klimatväxling</a:t>
            </a:r>
          </a:p>
        </p:txBody>
      </p:sp>
      <p:sp>
        <p:nvSpPr>
          <p:cNvPr id="6" name="Rectangle 5">
            <a:extLst>
              <a:ext uri="{FF2B5EF4-FFF2-40B4-BE49-F238E27FC236}">
                <a16:creationId xmlns:a16="http://schemas.microsoft.com/office/drawing/2014/main" id="{4A355655-2C0C-AE40-8196-79FD9075B6DB}"/>
              </a:ext>
            </a:extLst>
          </p:cNvPr>
          <p:cNvSpPr/>
          <p:nvPr/>
        </p:nvSpPr>
        <p:spPr>
          <a:xfrm>
            <a:off x="819871" y="2097275"/>
            <a:ext cx="1963262" cy="701731"/>
          </a:xfrm>
          <a:prstGeom prst="rect">
            <a:avLst/>
          </a:prstGeom>
        </p:spPr>
        <p:txBody>
          <a:bodyPr wrap="square">
            <a:spAutoFit/>
          </a:bodyPr>
          <a:lstStyle/>
          <a:p>
            <a:pPr lvl="0" defTabSz="1155700">
              <a:lnSpc>
                <a:spcPct val="90000"/>
              </a:lnSpc>
              <a:spcBef>
                <a:spcPct val="0"/>
              </a:spcBef>
              <a:spcAft>
                <a:spcPct val="35000"/>
              </a:spcAft>
            </a:pPr>
            <a:r>
              <a:rPr lang="sv-SE" sz="2200" dirty="0">
                <a:solidFill>
                  <a:schemeClr val="accent1"/>
                </a:solidFill>
              </a:rPr>
              <a:t>Fatta beslut </a:t>
            </a:r>
            <a:br>
              <a:rPr lang="sv-SE" sz="2200" dirty="0">
                <a:solidFill>
                  <a:schemeClr val="accent1"/>
                </a:solidFill>
              </a:rPr>
            </a:br>
            <a:r>
              <a:rPr lang="sv-SE" sz="2200" dirty="0">
                <a:solidFill>
                  <a:schemeClr val="accent1"/>
                </a:solidFill>
              </a:rPr>
              <a:t>om införande</a:t>
            </a:r>
          </a:p>
        </p:txBody>
      </p:sp>
      <p:sp>
        <p:nvSpPr>
          <p:cNvPr id="13" name="Rectangle 12">
            <a:extLst>
              <a:ext uri="{FF2B5EF4-FFF2-40B4-BE49-F238E27FC236}">
                <a16:creationId xmlns:a16="http://schemas.microsoft.com/office/drawing/2014/main" id="{151EFE64-E87E-7944-A4D5-A03FCFBB0393}"/>
              </a:ext>
            </a:extLst>
          </p:cNvPr>
          <p:cNvSpPr/>
          <p:nvPr/>
        </p:nvSpPr>
        <p:spPr>
          <a:xfrm>
            <a:off x="819870" y="3233306"/>
            <a:ext cx="1737976" cy="701731"/>
          </a:xfrm>
          <a:prstGeom prst="rect">
            <a:avLst/>
          </a:prstGeom>
        </p:spPr>
        <p:txBody>
          <a:bodyPr wrap="none">
            <a:spAutoFit/>
          </a:bodyPr>
          <a:lstStyle/>
          <a:p>
            <a:pPr lvl="0" defTabSz="1155700">
              <a:lnSpc>
                <a:spcPct val="90000"/>
              </a:lnSpc>
              <a:spcBef>
                <a:spcPct val="0"/>
              </a:spcBef>
              <a:spcAft>
                <a:spcPct val="35000"/>
              </a:spcAft>
            </a:pPr>
            <a:r>
              <a:rPr lang="sv-SE" sz="2200" dirty="0">
                <a:solidFill>
                  <a:schemeClr val="accent1"/>
                </a:solidFill>
              </a:rPr>
              <a:t>Utse nyckel-</a:t>
            </a:r>
            <a:br>
              <a:rPr lang="sv-SE" sz="2200" dirty="0">
                <a:solidFill>
                  <a:schemeClr val="accent1"/>
                </a:solidFill>
              </a:rPr>
            </a:br>
            <a:r>
              <a:rPr lang="sv-SE" sz="2200" dirty="0">
                <a:solidFill>
                  <a:schemeClr val="accent1"/>
                </a:solidFill>
              </a:rPr>
              <a:t>personer    </a:t>
            </a:r>
          </a:p>
        </p:txBody>
      </p:sp>
      <p:sp>
        <p:nvSpPr>
          <p:cNvPr id="14" name="Rectangle 13">
            <a:extLst>
              <a:ext uri="{FF2B5EF4-FFF2-40B4-BE49-F238E27FC236}">
                <a16:creationId xmlns:a16="http://schemas.microsoft.com/office/drawing/2014/main" id="{8032C18B-D7C8-0949-B0CF-D14FCE47EE0B}"/>
              </a:ext>
            </a:extLst>
          </p:cNvPr>
          <p:cNvSpPr/>
          <p:nvPr/>
        </p:nvSpPr>
        <p:spPr>
          <a:xfrm>
            <a:off x="841173" y="4344470"/>
            <a:ext cx="1716673" cy="1006429"/>
          </a:xfrm>
          <a:prstGeom prst="rect">
            <a:avLst/>
          </a:prstGeom>
        </p:spPr>
        <p:txBody>
          <a:bodyPr wrap="square">
            <a:spAutoFit/>
          </a:bodyPr>
          <a:lstStyle/>
          <a:p>
            <a:pPr defTabSz="1155700">
              <a:lnSpc>
                <a:spcPct val="90000"/>
              </a:lnSpc>
              <a:spcBef>
                <a:spcPct val="0"/>
              </a:spcBef>
              <a:spcAft>
                <a:spcPct val="35000"/>
              </a:spcAft>
            </a:pPr>
            <a:r>
              <a:rPr lang="sv-SE" sz="2200" dirty="0">
                <a:solidFill>
                  <a:schemeClr val="accent1"/>
                </a:solidFill>
              </a:rPr>
              <a:t>Ta fram </a:t>
            </a:r>
            <a:br>
              <a:rPr lang="sv-SE" sz="2200" dirty="0">
                <a:solidFill>
                  <a:schemeClr val="accent1"/>
                </a:solidFill>
              </a:rPr>
            </a:br>
            <a:r>
              <a:rPr lang="sv-SE" sz="2200" dirty="0">
                <a:solidFill>
                  <a:schemeClr val="accent1"/>
                </a:solidFill>
              </a:rPr>
              <a:t>relevanta </a:t>
            </a:r>
            <a:br>
              <a:rPr lang="sv-SE" sz="2200" dirty="0">
                <a:solidFill>
                  <a:schemeClr val="accent1"/>
                </a:solidFill>
              </a:rPr>
            </a:br>
            <a:r>
              <a:rPr lang="sv-SE" sz="2200" dirty="0">
                <a:solidFill>
                  <a:schemeClr val="accent1"/>
                </a:solidFill>
              </a:rPr>
              <a:t>underlag</a:t>
            </a:r>
          </a:p>
        </p:txBody>
      </p:sp>
      <p:sp>
        <p:nvSpPr>
          <p:cNvPr id="2" name="Rectangle 1">
            <a:extLst>
              <a:ext uri="{FF2B5EF4-FFF2-40B4-BE49-F238E27FC236}">
                <a16:creationId xmlns:a16="http://schemas.microsoft.com/office/drawing/2014/main" id="{9250FB66-13FF-0847-9ECD-81AED5448654}"/>
              </a:ext>
            </a:extLst>
          </p:cNvPr>
          <p:cNvSpPr/>
          <p:nvPr/>
        </p:nvSpPr>
        <p:spPr>
          <a:xfrm>
            <a:off x="4894990" y="2097275"/>
            <a:ext cx="1761467" cy="1006429"/>
          </a:xfrm>
          <a:prstGeom prst="rect">
            <a:avLst/>
          </a:prstGeom>
        </p:spPr>
        <p:txBody>
          <a:bodyPr wrap="square">
            <a:spAutoFit/>
          </a:bodyPr>
          <a:lstStyle/>
          <a:p>
            <a:pPr defTabSz="1155700">
              <a:lnSpc>
                <a:spcPct val="90000"/>
              </a:lnSpc>
              <a:spcBef>
                <a:spcPct val="0"/>
              </a:spcBef>
              <a:spcAft>
                <a:spcPct val="35000"/>
              </a:spcAft>
            </a:pPr>
            <a:r>
              <a:rPr lang="sv-SE" sz="2200" dirty="0">
                <a:solidFill>
                  <a:schemeClr val="accent1"/>
                </a:solidFill>
              </a:rPr>
              <a:t>Skräddarsy </a:t>
            </a:r>
            <a:br>
              <a:rPr lang="sv-SE" sz="2200" dirty="0">
                <a:solidFill>
                  <a:schemeClr val="accent1"/>
                </a:solidFill>
              </a:rPr>
            </a:br>
            <a:r>
              <a:rPr lang="sv-SE" sz="2200" dirty="0">
                <a:solidFill>
                  <a:schemeClr val="accent1"/>
                </a:solidFill>
              </a:rPr>
              <a:t>er egen </a:t>
            </a:r>
            <a:br>
              <a:rPr lang="sv-SE" sz="2200" dirty="0">
                <a:solidFill>
                  <a:schemeClr val="accent1"/>
                </a:solidFill>
              </a:rPr>
            </a:br>
            <a:r>
              <a:rPr lang="sv-SE" sz="2200" dirty="0">
                <a:solidFill>
                  <a:schemeClr val="accent1"/>
                </a:solidFill>
              </a:rPr>
              <a:t>modell</a:t>
            </a:r>
          </a:p>
        </p:txBody>
      </p:sp>
      <p:sp>
        <p:nvSpPr>
          <p:cNvPr id="7" name="Rectangle 6">
            <a:extLst>
              <a:ext uri="{FF2B5EF4-FFF2-40B4-BE49-F238E27FC236}">
                <a16:creationId xmlns:a16="http://schemas.microsoft.com/office/drawing/2014/main" id="{F4008254-54C3-C444-8A31-0C419B38D44A}"/>
              </a:ext>
            </a:extLst>
          </p:cNvPr>
          <p:cNvSpPr/>
          <p:nvPr/>
        </p:nvSpPr>
        <p:spPr>
          <a:xfrm>
            <a:off x="4825708" y="4641951"/>
            <a:ext cx="2646525" cy="430887"/>
          </a:xfrm>
          <a:prstGeom prst="rect">
            <a:avLst/>
          </a:prstGeom>
        </p:spPr>
        <p:txBody>
          <a:bodyPr wrap="square">
            <a:spAutoFit/>
          </a:bodyPr>
          <a:lstStyle/>
          <a:p>
            <a:r>
              <a:rPr lang="sv-SE" sz="2200" dirty="0">
                <a:solidFill>
                  <a:schemeClr val="accent1"/>
                </a:solidFill>
              </a:rPr>
              <a:t>Kommunicera</a:t>
            </a:r>
          </a:p>
        </p:txBody>
      </p:sp>
      <p:sp>
        <p:nvSpPr>
          <p:cNvPr id="8" name="Rectangle 7">
            <a:extLst>
              <a:ext uri="{FF2B5EF4-FFF2-40B4-BE49-F238E27FC236}">
                <a16:creationId xmlns:a16="http://schemas.microsoft.com/office/drawing/2014/main" id="{7A574A36-7D59-2F42-AEEB-F13077F6F258}"/>
              </a:ext>
            </a:extLst>
          </p:cNvPr>
          <p:cNvSpPr/>
          <p:nvPr/>
        </p:nvSpPr>
        <p:spPr>
          <a:xfrm>
            <a:off x="9403951" y="2963811"/>
            <a:ext cx="2390311" cy="769441"/>
          </a:xfrm>
          <a:prstGeom prst="rect">
            <a:avLst/>
          </a:prstGeom>
        </p:spPr>
        <p:txBody>
          <a:bodyPr wrap="square">
            <a:spAutoFit/>
          </a:bodyPr>
          <a:lstStyle/>
          <a:p>
            <a:r>
              <a:rPr lang="sv-SE" sz="2200" dirty="0">
                <a:solidFill>
                  <a:schemeClr val="accent1"/>
                </a:solidFill>
              </a:rPr>
              <a:t>Följ upp och </a:t>
            </a:r>
            <a:br>
              <a:rPr lang="sv-SE" sz="2200" dirty="0">
                <a:solidFill>
                  <a:schemeClr val="accent1"/>
                </a:solidFill>
              </a:rPr>
            </a:br>
            <a:r>
              <a:rPr lang="sv-SE" sz="2200" dirty="0">
                <a:solidFill>
                  <a:schemeClr val="accent1"/>
                </a:solidFill>
              </a:rPr>
              <a:t>utvärdera</a:t>
            </a:r>
          </a:p>
        </p:txBody>
      </p:sp>
      <p:sp>
        <p:nvSpPr>
          <p:cNvPr id="67" name="Right Brace 66">
            <a:extLst>
              <a:ext uri="{FF2B5EF4-FFF2-40B4-BE49-F238E27FC236}">
                <a16:creationId xmlns:a16="http://schemas.microsoft.com/office/drawing/2014/main" id="{A9969F5F-C849-8443-BED6-29F0EC2ECB26}"/>
              </a:ext>
              <a:ext uri="{C183D7F6-B498-43B3-948B-1728B52AA6E4}">
                <adec:decorative xmlns:adec="http://schemas.microsoft.com/office/drawing/2017/decorative" val="1"/>
              </a:ext>
            </a:extLst>
          </p:cNvPr>
          <p:cNvSpPr/>
          <p:nvPr/>
        </p:nvSpPr>
        <p:spPr>
          <a:xfrm>
            <a:off x="4276428" y="1844842"/>
            <a:ext cx="373520" cy="3798211"/>
          </a:xfrm>
          <a:prstGeom prst="rightBrace">
            <a:avLst>
              <a:gd name="adj1" fmla="val 8333"/>
              <a:gd name="adj2" fmla="val 48880"/>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68" name="Right Brace 67">
            <a:extLst>
              <a:ext uri="{FF2B5EF4-FFF2-40B4-BE49-F238E27FC236}">
                <a16:creationId xmlns:a16="http://schemas.microsoft.com/office/drawing/2014/main" id="{F4EEA26A-2E86-8642-B1F7-AC62DD036BF1}"/>
              </a:ext>
              <a:ext uri="{C183D7F6-B498-43B3-948B-1728B52AA6E4}">
                <adec:decorative xmlns:adec="http://schemas.microsoft.com/office/drawing/2017/decorative" val="1"/>
              </a:ext>
            </a:extLst>
          </p:cNvPr>
          <p:cNvSpPr/>
          <p:nvPr/>
        </p:nvSpPr>
        <p:spPr>
          <a:xfrm>
            <a:off x="8704324" y="1844842"/>
            <a:ext cx="373520" cy="3798211"/>
          </a:xfrm>
          <a:prstGeom prst="rightBrace">
            <a:avLst>
              <a:gd name="adj1" fmla="val 8333"/>
              <a:gd name="adj2" fmla="val 48880"/>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pic>
        <p:nvPicPr>
          <p:cNvPr id="28" name="Bildobjekt 27">
            <a:extLst>
              <a:ext uri="{FF2B5EF4-FFF2-40B4-BE49-F238E27FC236}">
                <a16:creationId xmlns:a16="http://schemas.microsoft.com/office/drawing/2014/main" id="{C3764DAB-8742-FE4C-8E5A-452F33EB37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57364" y="4467701"/>
            <a:ext cx="897901" cy="834520"/>
          </a:xfrm>
          <a:prstGeom prst="rect">
            <a:avLst/>
          </a:prstGeom>
        </p:spPr>
      </p:pic>
      <p:pic>
        <p:nvPicPr>
          <p:cNvPr id="30" name="Bildobjekt 29">
            <a:extLst>
              <a:ext uri="{FF2B5EF4-FFF2-40B4-BE49-F238E27FC236}">
                <a16:creationId xmlns:a16="http://schemas.microsoft.com/office/drawing/2014/main" id="{ACC812A0-7109-1646-B76D-555A85F35DA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20100" y="3845188"/>
            <a:ext cx="820248" cy="998563"/>
          </a:xfrm>
          <a:prstGeom prst="rect">
            <a:avLst/>
          </a:prstGeom>
        </p:spPr>
      </p:pic>
      <p:pic>
        <p:nvPicPr>
          <p:cNvPr id="12" name="Bildobjekt 11">
            <a:extLst>
              <a:ext uri="{FF2B5EF4-FFF2-40B4-BE49-F238E27FC236}">
                <a16:creationId xmlns:a16="http://schemas.microsoft.com/office/drawing/2014/main" id="{7C562790-5688-0B42-B380-26EBC12468B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043011" y="2052410"/>
            <a:ext cx="734786" cy="734786"/>
          </a:xfrm>
          <a:prstGeom prst="rect">
            <a:avLst/>
          </a:prstGeom>
        </p:spPr>
      </p:pic>
      <p:pic>
        <p:nvPicPr>
          <p:cNvPr id="17" name="Bildobjekt 16">
            <a:extLst>
              <a:ext uri="{FF2B5EF4-FFF2-40B4-BE49-F238E27FC236}">
                <a16:creationId xmlns:a16="http://schemas.microsoft.com/office/drawing/2014/main" id="{1653B213-1DA7-A942-9F26-DCA29D89568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834718" y="3161083"/>
            <a:ext cx="1169265" cy="717002"/>
          </a:xfrm>
          <a:prstGeom prst="rect">
            <a:avLst/>
          </a:prstGeom>
        </p:spPr>
      </p:pic>
      <p:pic>
        <p:nvPicPr>
          <p:cNvPr id="37" name="Bildobjekt 36">
            <a:extLst>
              <a:ext uri="{FF2B5EF4-FFF2-40B4-BE49-F238E27FC236}">
                <a16:creationId xmlns:a16="http://schemas.microsoft.com/office/drawing/2014/main" id="{0CC77DE6-9645-9C41-A8D8-A90F3656622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535872" y="2061121"/>
            <a:ext cx="1943798" cy="1572445"/>
          </a:xfrm>
          <a:prstGeom prst="rect">
            <a:avLst/>
          </a:prstGeom>
        </p:spPr>
      </p:pic>
      <p:pic>
        <p:nvPicPr>
          <p:cNvPr id="19" name="Bildobjekt 18">
            <a:extLst>
              <a:ext uri="{FF2B5EF4-FFF2-40B4-BE49-F238E27FC236}">
                <a16:creationId xmlns:a16="http://schemas.microsoft.com/office/drawing/2014/main" id="{FDE88C56-FB4D-D044-8AF0-45836141AEA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984855" y="4309050"/>
            <a:ext cx="1003300" cy="1003300"/>
          </a:xfrm>
          <a:prstGeom prst="rect">
            <a:avLst/>
          </a:prstGeom>
        </p:spPr>
      </p:pic>
    </p:spTree>
    <p:extLst>
      <p:ext uri="{BB962C8B-B14F-4D97-AF65-F5344CB8AC3E}">
        <p14:creationId xmlns:p14="http://schemas.microsoft.com/office/powerpoint/2010/main" val="1335437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descr="En ung kvinna sitter på ett tåg och tittar ut genom rutan">
            <a:extLst>
              <a:ext uri="{FF2B5EF4-FFF2-40B4-BE49-F238E27FC236}">
                <a16:creationId xmlns:a16="http://schemas.microsoft.com/office/drawing/2014/main" id="{90828C45-B3EA-C440-A978-C10A67728AF4}"/>
              </a:ext>
              <a:ext uri="{C183D7F6-B498-43B3-948B-1728B52AA6E4}">
                <adec:decorative xmlns:adec="http://schemas.microsoft.com/office/drawing/2017/decorative" val="0"/>
              </a:ext>
            </a:extLst>
          </p:cNvPr>
          <p:cNvPicPr>
            <a:picLocks noChangeAspect="1"/>
          </p:cNvPicPr>
          <p:nvPr/>
        </p:nvPicPr>
        <p:blipFill rotWithShape="1">
          <a:blip r:embed="rId3"/>
          <a:srcRect l="-1" t="827" r="827"/>
          <a:stretch/>
        </p:blipFill>
        <p:spPr>
          <a:xfrm>
            <a:off x="0" y="0"/>
            <a:ext cx="12192000" cy="6858000"/>
          </a:xfrm>
          <a:prstGeom prst="rect">
            <a:avLst/>
          </a:prstGeom>
        </p:spPr>
      </p:pic>
      <p:pic>
        <p:nvPicPr>
          <p:cNvPr id="7" name="Picture 8">
            <a:extLst>
              <a:ext uri="{FF2B5EF4-FFF2-40B4-BE49-F238E27FC236}">
                <a16:creationId xmlns:a16="http://schemas.microsoft.com/office/drawing/2014/main" id="{FD1DB8F6-73A7-D145-8A42-EF8219068D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12213020" cy="6858000"/>
          </a:xfrm>
          <a:prstGeom prst="rect">
            <a:avLst/>
          </a:prstGeom>
        </p:spPr>
      </p:pic>
      <p:sp>
        <p:nvSpPr>
          <p:cNvPr id="3" name="Rubrik 2"/>
          <p:cNvSpPr>
            <a:spLocks noGrp="1"/>
          </p:cNvSpPr>
          <p:nvPr>
            <p:ph type="title"/>
          </p:nvPr>
        </p:nvSpPr>
        <p:spPr>
          <a:xfrm>
            <a:off x="838200" y="1995960"/>
            <a:ext cx="10515600" cy="1325563"/>
          </a:xfrm>
          <a:effectLst/>
        </p:spPr>
        <p:txBody>
          <a:bodyPr>
            <a:noAutofit/>
          </a:bodyPr>
          <a:lstStyle/>
          <a:p>
            <a:pPr algn="ctr">
              <a:lnSpc>
                <a:spcPct val="100000"/>
              </a:lnSpc>
            </a:pPr>
            <a:r>
              <a:rPr lang="sv-SE" sz="4800" dirty="0">
                <a:solidFill>
                  <a:schemeClr val="bg1"/>
                </a:solidFill>
              </a:rPr>
              <a:t>Lycka till med er </a:t>
            </a:r>
            <a:br>
              <a:rPr lang="sv-SE" sz="4800" dirty="0">
                <a:solidFill>
                  <a:schemeClr val="accent5"/>
                </a:solidFill>
              </a:rPr>
            </a:br>
            <a:r>
              <a:rPr lang="sv-SE" sz="4800" b="1" dirty="0">
                <a:solidFill>
                  <a:schemeClr val="accent2"/>
                </a:solidFill>
              </a:rPr>
              <a:t>KLIMATVÄXLING!</a:t>
            </a:r>
          </a:p>
        </p:txBody>
      </p:sp>
      <p:sp>
        <p:nvSpPr>
          <p:cNvPr id="8" name="Platshållare för innehåll 7">
            <a:extLst>
              <a:ext uri="{FF2B5EF4-FFF2-40B4-BE49-F238E27FC236}">
                <a16:creationId xmlns:a16="http://schemas.microsoft.com/office/drawing/2014/main" id="{7C56AA1A-B60C-AF4F-BFD2-F0B627D090DA}"/>
              </a:ext>
            </a:extLst>
          </p:cNvPr>
          <p:cNvSpPr>
            <a:spLocks noGrp="1"/>
          </p:cNvSpPr>
          <p:nvPr>
            <p:ph idx="1"/>
          </p:nvPr>
        </p:nvSpPr>
        <p:spPr>
          <a:xfrm>
            <a:off x="838200" y="3696681"/>
            <a:ext cx="10515600" cy="1603375"/>
          </a:xfrm>
        </p:spPr>
        <p:txBody>
          <a:bodyPr/>
          <a:lstStyle/>
          <a:p>
            <a:pPr marL="0" indent="0" algn="ctr">
              <a:buNone/>
            </a:pPr>
            <a:r>
              <a:rPr lang="sv-SE" dirty="0">
                <a:solidFill>
                  <a:schemeClr val="bg1"/>
                </a:solidFill>
              </a:rPr>
              <a:t>För stöd, hjälp och nätverkande, kontakta oss: </a:t>
            </a:r>
          </a:p>
          <a:p>
            <a:pPr marL="0" indent="0" algn="ctr">
              <a:buNone/>
            </a:pPr>
            <a:r>
              <a:rPr lang="sv-SE" dirty="0" err="1">
                <a:solidFill>
                  <a:schemeClr val="bg1"/>
                </a:solidFill>
              </a:rPr>
              <a:t>www.skane.se</a:t>
            </a:r>
            <a:r>
              <a:rPr lang="sv-SE" dirty="0">
                <a:solidFill>
                  <a:schemeClr val="bg1"/>
                </a:solidFill>
              </a:rPr>
              <a:t>/</a:t>
            </a:r>
            <a:r>
              <a:rPr lang="sv-SE" dirty="0" err="1">
                <a:solidFill>
                  <a:schemeClr val="bg1"/>
                </a:solidFill>
              </a:rPr>
              <a:t>klimatvaxling</a:t>
            </a:r>
            <a:endParaRPr lang="sv-SE" dirty="0">
              <a:solidFill>
                <a:schemeClr val="bg1"/>
              </a:solidFill>
            </a:endParaRPr>
          </a:p>
          <a:p>
            <a:pPr algn="ctr"/>
            <a:endParaRPr lang="sv-SE" dirty="0">
              <a:solidFill>
                <a:schemeClr val="bg1"/>
              </a:solidFill>
            </a:endParaRPr>
          </a:p>
        </p:txBody>
      </p:sp>
    </p:spTree>
    <p:extLst>
      <p:ext uri="{BB962C8B-B14F-4D97-AF65-F5344CB8AC3E}">
        <p14:creationId xmlns:p14="http://schemas.microsoft.com/office/powerpoint/2010/main" val="3833004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r>
              <a:rPr lang="sv-SE" sz="3800" dirty="0"/>
              <a:t>Samverkansprojektet Klimatväxling i Skåne </a:t>
            </a:r>
          </a:p>
        </p:txBody>
      </p:sp>
      <p:sp>
        <p:nvSpPr>
          <p:cNvPr id="2" name="Platshållare för innehåll 1"/>
          <p:cNvSpPr>
            <a:spLocks noGrp="1"/>
          </p:cNvSpPr>
          <p:nvPr>
            <p:ph idx="1"/>
          </p:nvPr>
        </p:nvSpPr>
        <p:spPr>
          <a:xfrm>
            <a:off x="838200" y="1825625"/>
            <a:ext cx="10515600" cy="3246438"/>
          </a:xfrm>
        </p:spPr>
        <p:txBody>
          <a:bodyPr>
            <a:normAutofit/>
          </a:bodyPr>
          <a:lstStyle/>
          <a:p>
            <a:pPr>
              <a:lnSpc>
                <a:spcPct val="100000"/>
              </a:lnSpc>
              <a:spcAft>
                <a:spcPts val="600"/>
              </a:spcAft>
            </a:pPr>
            <a:r>
              <a:rPr lang="sv-SE" sz="2000" dirty="0">
                <a:solidFill>
                  <a:schemeClr val="tx1"/>
                </a:solidFill>
              </a:rPr>
              <a:t>Syftar till att fram klimatväxlingsverktyg som hjälper organisationer, kommuner </a:t>
            </a:r>
            <a:br>
              <a:rPr lang="sv-SE" sz="2000" dirty="0">
                <a:solidFill>
                  <a:schemeClr val="tx1"/>
                </a:solidFill>
              </a:rPr>
            </a:br>
            <a:r>
              <a:rPr lang="sv-SE" sz="2000" dirty="0">
                <a:solidFill>
                  <a:schemeClr val="tx1"/>
                </a:solidFill>
              </a:rPr>
              <a:t>och privata aktörer att göra sina tjänsteresor mer hållbara. </a:t>
            </a:r>
          </a:p>
          <a:p>
            <a:pPr>
              <a:lnSpc>
                <a:spcPct val="100000"/>
              </a:lnSpc>
              <a:spcAft>
                <a:spcPts val="600"/>
              </a:spcAft>
            </a:pPr>
            <a:r>
              <a:rPr lang="sv-SE" sz="2000" dirty="0">
                <a:solidFill>
                  <a:schemeClr val="tx1"/>
                </a:solidFill>
              </a:rPr>
              <a:t>Region Skåne driver projektet. Under första delen av projektet, 2018-2020, var </a:t>
            </a:r>
            <a:br>
              <a:rPr lang="sv-SE" sz="2000" dirty="0">
                <a:solidFill>
                  <a:schemeClr val="tx1"/>
                </a:solidFill>
              </a:rPr>
            </a:br>
            <a:r>
              <a:rPr lang="sv-SE" sz="2000" dirty="0">
                <a:solidFill>
                  <a:schemeClr val="tx1"/>
                </a:solidFill>
              </a:rPr>
              <a:t>Lunds Universitet, Länsstyrelsen Skåne, Hässleholms kommun, </a:t>
            </a:r>
            <a:r>
              <a:rPr lang="sv-SE" sz="2000" dirty="0" err="1">
                <a:solidFill>
                  <a:schemeClr val="tx1"/>
                </a:solidFill>
              </a:rPr>
              <a:t>Öresundskraft</a:t>
            </a:r>
            <a:r>
              <a:rPr lang="sv-SE" sz="2000" dirty="0">
                <a:solidFill>
                  <a:schemeClr val="tx1"/>
                </a:solidFill>
              </a:rPr>
              <a:t> och </a:t>
            </a:r>
            <a:br>
              <a:rPr lang="sv-SE" sz="2000" dirty="0">
                <a:solidFill>
                  <a:schemeClr val="tx1"/>
                </a:solidFill>
              </a:rPr>
            </a:br>
            <a:r>
              <a:rPr lang="sv-SE" sz="2000" dirty="0" err="1">
                <a:solidFill>
                  <a:schemeClr val="tx1"/>
                </a:solidFill>
              </a:rPr>
              <a:t>Sysav</a:t>
            </a:r>
            <a:r>
              <a:rPr lang="sv-SE" sz="2000" dirty="0">
                <a:solidFill>
                  <a:schemeClr val="tx1"/>
                </a:solidFill>
              </a:rPr>
              <a:t> projektpartners. I den andra delen av projektet, 2021-2022 är projektpartners Länsstyrelsen Skåne, Sydsvenska Industri- och handelskammaren och </a:t>
            </a:r>
            <a:br>
              <a:rPr lang="sv-SE" sz="2000" dirty="0">
                <a:solidFill>
                  <a:schemeClr val="tx1"/>
                </a:solidFill>
              </a:rPr>
            </a:br>
            <a:r>
              <a:rPr lang="sv-SE" sz="2000" dirty="0">
                <a:solidFill>
                  <a:schemeClr val="tx1"/>
                </a:solidFill>
              </a:rPr>
              <a:t>Karl-Erik </a:t>
            </a:r>
            <a:r>
              <a:rPr lang="sv-SE" sz="2000" dirty="0" err="1">
                <a:solidFill>
                  <a:schemeClr val="tx1"/>
                </a:solidFill>
              </a:rPr>
              <a:t>Grevendahl</a:t>
            </a:r>
            <a:r>
              <a:rPr lang="sv-SE" sz="2000" dirty="0">
                <a:solidFill>
                  <a:schemeClr val="tx1"/>
                </a:solidFill>
              </a:rPr>
              <a:t> </a:t>
            </a:r>
            <a:r>
              <a:rPr lang="sv-SE" sz="2000" dirty="0" err="1">
                <a:solidFill>
                  <a:schemeClr val="tx1"/>
                </a:solidFill>
              </a:rPr>
              <a:t>Development</a:t>
            </a:r>
            <a:r>
              <a:rPr lang="sv-SE" sz="2000" dirty="0">
                <a:solidFill>
                  <a:schemeClr val="tx1"/>
                </a:solidFill>
              </a:rPr>
              <a:t> AB.</a:t>
            </a:r>
          </a:p>
          <a:p>
            <a:pPr>
              <a:lnSpc>
                <a:spcPct val="100000"/>
              </a:lnSpc>
              <a:spcAft>
                <a:spcPts val="600"/>
              </a:spcAft>
            </a:pPr>
            <a:r>
              <a:rPr lang="sv-SE" sz="2000" dirty="0">
                <a:solidFill>
                  <a:schemeClr val="tx1"/>
                </a:solidFill>
              </a:rPr>
              <a:t>Projektet medfinansieras av EU-stöd från den Europeiska Regionala </a:t>
            </a:r>
            <a:br>
              <a:rPr lang="sv-SE" sz="2000" dirty="0">
                <a:solidFill>
                  <a:schemeClr val="tx1"/>
                </a:solidFill>
              </a:rPr>
            </a:br>
            <a:r>
              <a:rPr lang="sv-SE" sz="2000" dirty="0">
                <a:solidFill>
                  <a:schemeClr val="tx1"/>
                </a:solidFill>
              </a:rPr>
              <a:t>Utvecklingsfonden (ERUF).</a:t>
            </a:r>
          </a:p>
        </p:txBody>
      </p:sp>
    </p:spTree>
    <p:extLst>
      <p:ext uri="{BB962C8B-B14F-4D97-AF65-F5344CB8AC3E}">
        <p14:creationId xmlns:p14="http://schemas.microsoft.com/office/powerpoint/2010/main" val="2753405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ubrik 3" hidden="1">
            <a:extLst>
              <a:ext uri="{FF2B5EF4-FFF2-40B4-BE49-F238E27FC236}">
                <a16:creationId xmlns:a16="http://schemas.microsoft.com/office/drawing/2014/main" id="{FED07344-FC0B-C044-BF7B-D4CC855238C9}"/>
              </a:ext>
            </a:extLst>
          </p:cNvPr>
          <p:cNvSpPr>
            <a:spLocks noGrp="1"/>
          </p:cNvSpPr>
          <p:nvPr>
            <p:ph type="title"/>
          </p:nvPr>
        </p:nvSpPr>
        <p:spPr/>
        <p:txBody>
          <a:bodyPr/>
          <a:lstStyle/>
          <a:p>
            <a:r>
              <a:rPr lang="sv-SE" dirty="0"/>
              <a:t>Avslutande logotyper</a:t>
            </a:r>
          </a:p>
        </p:txBody>
      </p:sp>
      <p:sp>
        <p:nvSpPr>
          <p:cNvPr id="5" name="Platshållare för innehåll 1">
            <a:hlinkClick r:id="rId3"/>
            <a:extLst>
              <a:ext uri="{FF2B5EF4-FFF2-40B4-BE49-F238E27FC236}">
                <a16:creationId xmlns:a16="http://schemas.microsoft.com/office/drawing/2014/main" id="{24166305-6051-FF45-A255-594047AB8DC8}"/>
              </a:ext>
            </a:extLst>
          </p:cNvPr>
          <p:cNvSpPr txBox="1">
            <a:spLocks/>
          </p:cNvSpPr>
          <p:nvPr/>
        </p:nvSpPr>
        <p:spPr>
          <a:xfrm>
            <a:off x="2384144" y="2843820"/>
            <a:ext cx="7218900" cy="6907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2200" dirty="0">
                <a:solidFill>
                  <a:schemeClr val="bg1"/>
                </a:solidFill>
                <a:hlinkClick r:id="rId3">
                  <a:extLst>
                    <a:ext uri="{A12FA001-AC4F-418D-AE19-62706E023703}">
                      <ahyp:hlinkClr xmlns:ahyp="http://schemas.microsoft.com/office/drawing/2018/hyperlinkcolor" val="tx"/>
                    </a:ext>
                  </a:extLst>
                </a:hlinkClick>
              </a:rPr>
              <a:t>www.skane.se/klimatvaxling</a:t>
            </a:r>
            <a:r>
              <a:rPr lang="sv-SE" sz="2200" dirty="0">
                <a:solidFill>
                  <a:schemeClr val="bg1"/>
                </a:solidFill>
              </a:rPr>
              <a:t> </a:t>
            </a:r>
          </a:p>
          <a:p>
            <a:endParaRPr lang="sv-SE" dirty="0">
              <a:solidFill>
                <a:schemeClr val="bg1"/>
              </a:solidFill>
            </a:endParaRPr>
          </a:p>
        </p:txBody>
      </p:sp>
    </p:spTree>
    <p:extLst>
      <p:ext uri="{BB962C8B-B14F-4D97-AF65-F5344CB8AC3E}">
        <p14:creationId xmlns:p14="http://schemas.microsoft.com/office/powerpoint/2010/main" val="104735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9E8E-7ED6-574B-B82C-9023072CBF59}"/>
              </a:ext>
            </a:extLst>
          </p:cNvPr>
          <p:cNvSpPr>
            <a:spLocks noGrp="1"/>
          </p:cNvSpPr>
          <p:nvPr>
            <p:ph type="title"/>
          </p:nvPr>
        </p:nvSpPr>
        <p:spPr/>
        <p:txBody>
          <a:bodyPr/>
          <a:lstStyle/>
          <a:p>
            <a:r>
              <a:rPr lang="sv-SE" dirty="0"/>
              <a:t>Klimatväxling ger dubbel effekt</a:t>
            </a:r>
          </a:p>
        </p:txBody>
      </p:sp>
      <p:sp>
        <p:nvSpPr>
          <p:cNvPr id="7" name="Content Placeholder 2">
            <a:extLst>
              <a:ext uri="{FF2B5EF4-FFF2-40B4-BE49-F238E27FC236}">
                <a16:creationId xmlns:a16="http://schemas.microsoft.com/office/drawing/2014/main" id="{CB890B3E-28A3-E142-ABBB-85E330B11CF5}"/>
              </a:ext>
            </a:extLst>
          </p:cNvPr>
          <p:cNvSpPr txBox="1">
            <a:spLocks/>
          </p:cNvSpPr>
          <p:nvPr/>
        </p:nvSpPr>
        <p:spPr>
          <a:xfrm>
            <a:off x="819750" y="2667000"/>
            <a:ext cx="3306773" cy="10451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dirty="0">
                <a:solidFill>
                  <a:schemeClr val="accent1"/>
                </a:solidFill>
              </a:rPr>
              <a:t>Man inför en avgift kopplad till växthusgasutsläpp</a:t>
            </a:r>
          </a:p>
          <a:p>
            <a:pPr>
              <a:lnSpc>
                <a:spcPct val="100000"/>
              </a:lnSpc>
            </a:pPr>
            <a:endParaRPr lang="sv-SE" sz="2800" dirty="0">
              <a:solidFill>
                <a:schemeClr val="accent1"/>
              </a:solidFill>
            </a:endParaRPr>
          </a:p>
        </p:txBody>
      </p:sp>
      <p:pic>
        <p:nvPicPr>
          <p:cNvPr id="4" name="Picture 3" descr="pil">
            <a:extLst>
              <a:ext uri="{FF2B5EF4-FFF2-40B4-BE49-F238E27FC236}">
                <a16:creationId xmlns:a16="http://schemas.microsoft.com/office/drawing/2014/main" id="{5823715C-68BE-5646-9D0D-7235A7F743BC}"/>
              </a:ext>
            </a:extLst>
          </p:cNvPr>
          <p:cNvPicPr>
            <a:picLocks noChangeAspect="1"/>
          </p:cNvPicPr>
          <p:nvPr/>
        </p:nvPicPr>
        <p:blipFill>
          <a:blip r:embed="rId3"/>
          <a:stretch>
            <a:fillRect/>
          </a:stretch>
        </p:blipFill>
        <p:spPr>
          <a:xfrm>
            <a:off x="4205181" y="2913947"/>
            <a:ext cx="901700" cy="304800"/>
          </a:xfrm>
          <a:prstGeom prst="rect">
            <a:avLst/>
          </a:prstGeom>
        </p:spPr>
      </p:pic>
      <p:sp>
        <p:nvSpPr>
          <p:cNvPr id="3" name="Content Placeholder 2">
            <a:extLst>
              <a:ext uri="{FF2B5EF4-FFF2-40B4-BE49-F238E27FC236}">
                <a16:creationId xmlns:a16="http://schemas.microsoft.com/office/drawing/2014/main" id="{B9CB3F52-30CA-3E46-9BAD-098ABD5EB2F8}"/>
              </a:ext>
            </a:extLst>
          </p:cNvPr>
          <p:cNvSpPr>
            <a:spLocks noGrp="1"/>
          </p:cNvSpPr>
          <p:nvPr>
            <p:ph idx="4294967295"/>
          </p:nvPr>
        </p:nvSpPr>
        <p:spPr>
          <a:xfrm>
            <a:off x="8631974" y="2667000"/>
            <a:ext cx="3032125" cy="831850"/>
          </a:xfrm>
        </p:spPr>
        <p:txBody>
          <a:bodyPr>
            <a:normAutofit/>
          </a:bodyPr>
          <a:lstStyle/>
          <a:p>
            <a:pPr marL="0" indent="0">
              <a:lnSpc>
                <a:spcPct val="100000"/>
              </a:lnSpc>
              <a:buNone/>
            </a:pPr>
            <a:r>
              <a:rPr lang="sv-SE" sz="2000" dirty="0"/>
              <a:t>Pengarna investeras i klimatsmarta alternativ</a:t>
            </a:r>
          </a:p>
          <a:p>
            <a:pPr marL="0" indent="0">
              <a:lnSpc>
                <a:spcPct val="100000"/>
              </a:lnSpc>
              <a:buNone/>
            </a:pPr>
            <a:endParaRPr lang="sv-SE" dirty="0"/>
          </a:p>
          <a:p>
            <a:pPr>
              <a:lnSpc>
                <a:spcPct val="100000"/>
              </a:lnSpc>
            </a:pPr>
            <a:endParaRPr lang="sv-SE" dirty="0"/>
          </a:p>
        </p:txBody>
      </p:sp>
      <p:sp>
        <p:nvSpPr>
          <p:cNvPr id="13" name="Content Placeholder 2">
            <a:extLst>
              <a:ext uri="{FF2B5EF4-FFF2-40B4-BE49-F238E27FC236}">
                <a16:creationId xmlns:a16="http://schemas.microsoft.com/office/drawing/2014/main" id="{CB890B3E-28A3-E142-ABBB-85E330B11CF5}"/>
              </a:ext>
            </a:extLst>
          </p:cNvPr>
          <p:cNvSpPr txBox="1">
            <a:spLocks/>
          </p:cNvSpPr>
          <p:nvPr/>
        </p:nvSpPr>
        <p:spPr>
          <a:xfrm>
            <a:off x="819751" y="4912048"/>
            <a:ext cx="10094055" cy="7545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r>
              <a:rPr lang="sv-SE" sz="2400" b="1" dirty="0">
                <a:solidFill>
                  <a:schemeClr val="accent1"/>
                </a:solidFill>
              </a:rPr>
              <a:t>Dubbel effekt: </a:t>
            </a:r>
            <a:r>
              <a:rPr lang="sv-SE" sz="2400" dirty="0">
                <a:solidFill>
                  <a:schemeClr val="accent1"/>
                </a:solidFill>
              </a:rPr>
              <a:t>Dyrare att göra fel och billigare att göra rätt</a:t>
            </a:r>
          </a:p>
          <a:p>
            <a:pPr marL="0" indent="0" algn="ctr">
              <a:lnSpc>
                <a:spcPts val="2660"/>
              </a:lnSpc>
              <a:buNone/>
            </a:pPr>
            <a:endParaRPr lang="sv-SE" sz="2400" dirty="0">
              <a:solidFill>
                <a:schemeClr val="accent1"/>
              </a:solidFill>
            </a:endParaRPr>
          </a:p>
        </p:txBody>
      </p:sp>
      <p:pic>
        <p:nvPicPr>
          <p:cNvPr id="12" name="Graphic 7">
            <a:extLst>
              <a:ext uri="{FF2B5EF4-FFF2-40B4-BE49-F238E27FC236}">
                <a16:creationId xmlns:a16="http://schemas.microsoft.com/office/drawing/2014/main" id="{43CBC17D-E956-784E-9CC6-6C8C485A38F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32367" y="1973121"/>
            <a:ext cx="2132776" cy="2301621"/>
          </a:xfrm>
          <a:prstGeom prst="rect">
            <a:avLst/>
          </a:prstGeom>
        </p:spPr>
      </p:pic>
      <p:cxnSp>
        <p:nvCxnSpPr>
          <p:cNvPr id="14" name="Straight Connector 6">
            <a:extLst>
              <a:ext uri="{FF2B5EF4-FFF2-40B4-BE49-F238E27FC236}">
                <a16:creationId xmlns:a16="http://schemas.microsoft.com/office/drawing/2014/main" id="{48166116-0566-C44F-95FD-06663E330939}"/>
              </a:ext>
              <a:ext uri="{C183D7F6-B498-43B3-948B-1728B52AA6E4}">
                <adec:decorative xmlns:adec="http://schemas.microsoft.com/office/drawing/2017/decorative" val="1"/>
              </a:ext>
            </a:extLst>
          </p:cNvPr>
          <p:cNvCxnSpPr>
            <a:cxnSpLocks/>
          </p:cNvCxnSpPr>
          <p:nvPr/>
        </p:nvCxnSpPr>
        <p:spPr>
          <a:xfrm>
            <a:off x="867696" y="4523278"/>
            <a:ext cx="103214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FC2370E-2A2A-4749-86E0-563F40D5C8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838" y="2913947"/>
            <a:ext cx="901700" cy="304800"/>
          </a:xfrm>
          <a:prstGeom prst="rect">
            <a:avLst/>
          </a:prstGeom>
        </p:spPr>
      </p:pic>
    </p:spTree>
    <p:extLst>
      <p:ext uri="{BB962C8B-B14F-4D97-AF65-F5344CB8AC3E}">
        <p14:creationId xmlns:p14="http://schemas.microsoft.com/office/powerpoint/2010/main" val="214772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9E8E-7ED6-574B-B82C-9023072CBF59}"/>
              </a:ext>
            </a:extLst>
          </p:cNvPr>
          <p:cNvSpPr>
            <a:spLocks noGrp="1"/>
          </p:cNvSpPr>
          <p:nvPr>
            <p:ph type="title"/>
          </p:nvPr>
        </p:nvSpPr>
        <p:spPr>
          <a:xfrm>
            <a:off x="838200" y="270855"/>
            <a:ext cx="10515600" cy="1325563"/>
          </a:xfrm>
        </p:spPr>
        <p:txBody>
          <a:bodyPr/>
          <a:lstStyle/>
          <a:p>
            <a:r>
              <a:rPr lang="sv-SE" dirty="0"/>
              <a:t>Klimatväxling av tjänsteresor</a:t>
            </a:r>
          </a:p>
        </p:txBody>
      </p:sp>
      <p:sp>
        <p:nvSpPr>
          <p:cNvPr id="3" name="Content Placeholder 2">
            <a:extLst>
              <a:ext uri="{FF2B5EF4-FFF2-40B4-BE49-F238E27FC236}">
                <a16:creationId xmlns:a16="http://schemas.microsoft.com/office/drawing/2014/main" id="{B9CB3F52-30CA-3E46-9BAD-098ABD5EB2F8}"/>
              </a:ext>
            </a:extLst>
          </p:cNvPr>
          <p:cNvSpPr>
            <a:spLocks noGrp="1"/>
          </p:cNvSpPr>
          <p:nvPr>
            <p:ph idx="1"/>
          </p:nvPr>
        </p:nvSpPr>
        <p:spPr/>
        <p:txBody>
          <a:bodyPr>
            <a:normAutofit/>
          </a:bodyPr>
          <a:lstStyle/>
          <a:p>
            <a:pPr>
              <a:lnSpc>
                <a:spcPct val="100000"/>
              </a:lnSpc>
            </a:pPr>
            <a:r>
              <a:rPr lang="sv-SE" sz="2000" dirty="0"/>
              <a:t>En avgift läggs på fossila resor, exempelvis flyg och resor med egen bil i tjänsten. </a:t>
            </a:r>
          </a:p>
          <a:p>
            <a:pPr>
              <a:lnSpc>
                <a:spcPct val="100000"/>
              </a:lnSpc>
            </a:pPr>
            <a:r>
              <a:rPr lang="sv-SE" sz="2000" dirty="0"/>
              <a:t>Pengarna används till att stärka klimatsmart resande, exempelvis tåg och cykel, </a:t>
            </a:r>
            <a:br>
              <a:rPr lang="sv-SE" sz="2000" dirty="0"/>
            </a:br>
            <a:r>
              <a:rPr lang="sv-SE" sz="2000" dirty="0"/>
              <a:t>samt till investeringar för att minska det totala resandet, exempelvis utrustning </a:t>
            </a:r>
            <a:br>
              <a:rPr lang="sv-SE" sz="2000" dirty="0"/>
            </a:br>
            <a:r>
              <a:rPr lang="sv-SE" sz="2000" dirty="0"/>
              <a:t>för videokonferenser.</a:t>
            </a:r>
          </a:p>
          <a:p>
            <a:pPr>
              <a:lnSpc>
                <a:spcPct val="100000"/>
              </a:lnSpc>
            </a:pPr>
            <a:r>
              <a:rPr lang="sv-SE" sz="2000" dirty="0"/>
              <a:t>Resultat: både kostnader och klimatutsläpp minskar.</a:t>
            </a:r>
          </a:p>
          <a:p>
            <a:endParaRPr lang="sv-SE" dirty="0"/>
          </a:p>
          <a:p>
            <a:endParaRPr lang="sv-SE" dirty="0"/>
          </a:p>
          <a:p>
            <a:endParaRPr lang="sv-SE" dirty="0"/>
          </a:p>
        </p:txBody>
      </p:sp>
      <p:pic>
        <p:nvPicPr>
          <p:cNvPr id="12" name="Bildobjekt 11">
            <a:extLst>
              <a:ext uri="{FF2B5EF4-FFF2-40B4-BE49-F238E27FC236}">
                <a16:creationId xmlns:a16="http://schemas.microsoft.com/office/drawing/2014/main" id="{2CB3A3D4-2B94-8847-9E7D-2B1FC247E66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6690" y="4374429"/>
            <a:ext cx="9171040" cy="1101424"/>
          </a:xfrm>
          <a:prstGeom prst="rect">
            <a:avLst/>
          </a:prstGeom>
        </p:spPr>
      </p:pic>
    </p:spTree>
    <p:extLst>
      <p:ext uri="{BB962C8B-B14F-4D97-AF65-F5344CB8AC3E}">
        <p14:creationId xmlns:p14="http://schemas.microsoft.com/office/powerpoint/2010/main" val="2395416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64EC-C535-3C40-88FA-4ADCC5E85FE8}"/>
              </a:ext>
            </a:extLst>
          </p:cNvPr>
          <p:cNvSpPr>
            <a:spLocks noGrp="1"/>
          </p:cNvSpPr>
          <p:nvPr>
            <p:ph type="title"/>
          </p:nvPr>
        </p:nvSpPr>
        <p:spPr>
          <a:xfrm>
            <a:off x="838200" y="270855"/>
            <a:ext cx="10515600" cy="1325563"/>
          </a:xfrm>
        </p:spPr>
        <p:txBody>
          <a:bodyPr>
            <a:normAutofit/>
          </a:bodyPr>
          <a:lstStyle/>
          <a:p>
            <a:r>
              <a:rPr lang="sv-SE" dirty="0"/>
              <a:t>Nytta på många nivåer</a:t>
            </a:r>
          </a:p>
        </p:txBody>
      </p:sp>
      <p:sp>
        <p:nvSpPr>
          <p:cNvPr id="9" name="Rectangle 8">
            <a:extLst>
              <a:ext uri="{FF2B5EF4-FFF2-40B4-BE49-F238E27FC236}">
                <a16:creationId xmlns:a16="http://schemas.microsoft.com/office/drawing/2014/main" id="{5D79F4D7-72F1-274F-9665-83A1537BF694}"/>
              </a:ext>
            </a:extLst>
          </p:cNvPr>
          <p:cNvSpPr/>
          <p:nvPr/>
        </p:nvSpPr>
        <p:spPr>
          <a:xfrm>
            <a:off x="443943" y="3588990"/>
            <a:ext cx="1855305" cy="1156599"/>
          </a:xfrm>
          <a:prstGeom prst="rect">
            <a:avLst/>
          </a:prstGeom>
        </p:spPr>
        <p:txBody>
          <a:bodyPr wrap="square">
            <a:spAutoFit/>
          </a:bodyPr>
          <a:lstStyle/>
          <a:p>
            <a:r>
              <a:rPr lang="sv-SE" sz="2000" b="1" dirty="0">
                <a:solidFill>
                  <a:schemeClr val="accent1"/>
                </a:solidFill>
              </a:rPr>
              <a:t>Minskade utsläpp </a:t>
            </a:r>
          </a:p>
          <a:p>
            <a:endParaRPr lang="sv-SE" sz="800" b="1" dirty="0">
              <a:solidFill>
                <a:schemeClr val="accent1"/>
              </a:solidFill>
            </a:endParaRPr>
          </a:p>
          <a:p>
            <a:pPr>
              <a:lnSpc>
                <a:spcPts val="2880"/>
              </a:lnSpc>
            </a:pPr>
            <a:r>
              <a:rPr lang="sv-SE" sz="1600" dirty="0">
                <a:solidFill>
                  <a:schemeClr val="accent1"/>
                </a:solidFill>
              </a:rPr>
              <a:t>Bättre för klimatet</a:t>
            </a:r>
          </a:p>
        </p:txBody>
      </p:sp>
      <p:sp>
        <p:nvSpPr>
          <p:cNvPr id="27" name="Rectangle 10">
            <a:extLst>
              <a:ext uri="{FF2B5EF4-FFF2-40B4-BE49-F238E27FC236}">
                <a16:creationId xmlns:a16="http://schemas.microsoft.com/office/drawing/2014/main" id="{474435DB-038E-8B4A-AA1F-820C638D9EEC}"/>
              </a:ext>
            </a:extLst>
          </p:cNvPr>
          <p:cNvSpPr/>
          <p:nvPr/>
        </p:nvSpPr>
        <p:spPr>
          <a:xfrm>
            <a:off x="2686886" y="3588990"/>
            <a:ext cx="2088000" cy="1569660"/>
          </a:xfrm>
          <a:prstGeom prst="rect">
            <a:avLst/>
          </a:prstGeom>
        </p:spPr>
        <p:txBody>
          <a:bodyPr wrap="square">
            <a:spAutoFit/>
          </a:bodyPr>
          <a:lstStyle/>
          <a:p>
            <a:r>
              <a:rPr lang="sv-SE" sz="2000" b="1" dirty="0">
                <a:solidFill>
                  <a:schemeClr val="accent1"/>
                </a:solidFill>
              </a:rPr>
              <a:t>Pengar återinvesteras</a:t>
            </a:r>
          </a:p>
          <a:p>
            <a:endParaRPr lang="sv-SE" sz="800" b="1" dirty="0">
              <a:solidFill>
                <a:schemeClr val="accent1"/>
              </a:solidFill>
            </a:endParaRPr>
          </a:p>
          <a:p>
            <a:r>
              <a:rPr lang="sv-SE" sz="1600" dirty="0">
                <a:solidFill>
                  <a:schemeClr val="accent1"/>
                </a:solidFill>
              </a:rPr>
              <a:t>Klimatväxlingen </a:t>
            </a:r>
            <a:br>
              <a:rPr lang="sv-SE" sz="1600" dirty="0">
                <a:solidFill>
                  <a:schemeClr val="accent1"/>
                </a:solidFill>
              </a:rPr>
            </a:br>
            <a:r>
              <a:rPr lang="sv-SE" sz="1600" dirty="0">
                <a:solidFill>
                  <a:schemeClr val="accent1"/>
                </a:solidFill>
              </a:rPr>
              <a:t>sker inom den egna verksamheten</a:t>
            </a:r>
          </a:p>
        </p:txBody>
      </p:sp>
      <p:sp>
        <p:nvSpPr>
          <p:cNvPr id="11" name="Rectangle 10">
            <a:extLst>
              <a:ext uri="{FF2B5EF4-FFF2-40B4-BE49-F238E27FC236}">
                <a16:creationId xmlns:a16="http://schemas.microsoft.com/office/drawing/2014/main" id="{474435DB-038E-8B4A-AA1F-820C638D9EEC}"/>
              </a:ext>
            </a:extLst>
          </p:cNvPr>
          <p:cNvSpPr/>
          <p:nvPr/>
        </p:nvSpPr>
        <p:spPr>
          <a:xfrm>
            <a:off x="5151792" y="3588990"/>
            <a:ext cx="1881809" cy="1323439"/>
          </a:xfrm>
          <a:prstGeom prst="rect">
            <a:avLst/>
          </a:prstGeom>
        </p:spPr>
        <p:txBody>
          <a:bodyPr wrap="square">
            <a:spAutoFit/>
          </a:bodyPr>
          <a:lstStyle/>
          <a:p>
            <a:r>
              <a:rPr lang="sv-SE" sz="2000" b="1" dirty="0">
                <a:solidFill>
                  <a:schemeClr val="accent1"/>
                </a:solidFill>
              </a:rPr>
              <a:t>Minskade kostnader</a:t>
            </a:r>
          </a:p>
          <a:p>
            <a:endParaRPr lang="sv-SE" sz="800" b="1" dirty="0">
              <a:solidFill>
                <a:schemeClr val="accent1"/>
              </a:solidFill>
            </a:endParaRPr>
          </a:p>
          <a:p>
            <a:r>
              <a:rPr lang="sv-SE" sz="1600" dirty="0">
                <a:solidFill>
                  <a:schemeClr val="accent1"/>
                </a:solidFill>
              </a:rPr>
              <a:t>Hållbart resande är billigare</a:t>
            </a:r>
          </a:p>
        </p:txBody>
      </p:sp>
      <p:sp>
        <p:nvSpPr>
          <p:cNvPr id="28" name="Rectangle 10">
            <a:extLst>
              <a:ext uri="{FF2B5EF4-FFF2-40B4-BE49-F238E27FC236}">
                <a16:creationId xmlns:a16="http://schemas.microsoft.com/office/drawing/2014/main" id="{474435DB-038E-8B4A-AA1F-820C638D9EEC}"/>
              </a:ext>
            </a:extLst>
          </p:cNvPr>
          <p:cNvSpPr/>
          <p:nvPr/>
        </p:nvSpPr>
        <p:spPr>
          <a:xfrm>
            <a:off x="7565572" y="3602243"/>
            <a:ext cx="1921563" cy="1815882"/>
          </a:xfrm>
          <a:prstGeom prst="rect">
            <a:avLst/>
          </a:prstGeom>
        </p:spPr>
        <p:txBody>
          <a:bodyPr wrap="square">
            <a:spAutoFit/>
          </a:bodyPr>
          <a:lstStyle/>
          <a:p>
            <a:r>
              <a:rPr lang="sv-SE" sz="2000" b="1" dirty="0">
                <a:solidFill>
                  <a:schemeClr val="accent1"/>
                </a:solidFill>
              </a:rPr>
              <a:t>Bra </a:t>
            </a:r>
            <a:br>
              <a:rPr lang="sv-SE" sz="2000" b="1" dirty="0">
                <a:solidFill>
                  <a:schemeClr val="accent1"/>
                </a:solidFill>
              </a:rPr>
            </a:br>
            <a:r>
              <a:rPr lang="sv-SE" sz="2000" b="1" dirty="0">
                <a:solidFill>
                  <a:schemeClr val="accent1"/>
                </a:solidFill>
              </a:rPr>
              <a:t>för hälsan</a:t>
            </a:r>
          </a:p>
          <a:p>
            <a:endParaRPr lang="sv-SE" sz="800" b="1" dirty="0">
              <a:solidFill>
                <a:schemeClr val="accent1"/>
              </a:solidFill>
            </a:endParaRPr>
          </a:p>
          <a:p>
            <a:r>
              <a:rPr lang="sv-SE" sz="1600" dirty="0">
                <a:solidFill>
                  <a:schemeClr val="accent1"/>
                </a:solidFill>
              </a:rPr>
              <a:t>Att cykla och åka kollektivt är bättre för hälsan än bilåkande</a:t>
            </a:r>
          </a:p>
        </p:txBody>
      </p:sp>
      <p:sp>
        <p:nvSpPr>
          <p:cNvPr id="3" name="Rektangel 2"/>
          <p:cNvSpPr/>
          <p:nvPr/>
        </p:nvSpPr>
        <p:spPr>
          <a:xfrm>
            <a:off x="9852296" y="3588990"/>
            <a:ext cx="1895761" cy="1323439"/>
          </a:xfrm>
          <a:prstGeom prst="rect">
            <a:avLst/>
          </a:prstGeom>
        </p:spPr>
        <p:txBody>
          <a:bodyPr wrap="square">
            <a:spAutoFit/>
          </a:bodyPr>
          <a:lstStyle/>
          <a:p>
            <a:r>
              <a:rPr lang="sv-SE" sz="2000" b="1" dirty="0">
                <a:solidFill>
                  <a:schemeClr val="accent1"/>
                </a:solidFill>
              </a:rPr>
              <a:t>Boost för varumärket </a:t>
            </a:r>
          </a:p>
          <a:p>
            <a:endParaRPr lang="sv-SE" sz="800" b="1" dirty="0">
              <a:solidFill>
                <a:schemeClr val="accent1"/>
              </a:solidFill>
            </a:endParaRPr>
          </a:p>
          <a:p>
            <a:r>
              <a:rPr lang="sv-SE" sz="1600" dirty="0">
                <a:solidFill>
                  <a:schemeClr val="accent1"/>
                </a:solidFill>
              </a:rPr>
              <a:t>Attraherar kunder och medarbetare</a:t>
            </a:r>
          </a:p>
        </p:txBody>
      </p:sp>
      <p:cxnSp>
        <p:nvCxnSpPr>
          <p:cNvPr id="55" name="Straight Connector 54">
            <a:extLst>
              <a:ext uri="{FF2B5EF4-FFF2-40B4-BE49-F238E27FC236}">
                <a16:creationId xmlns:a16="http://schemas.microsoft.com/office/drawing/2014/main" id="{DE852D9F-264D-9A40-B452-43EC8EE28D5E}"/>
              </a:ext>
              <a:ext uri="{C183D7F6-B498-43B3-948B-1728B52AA6E4}">
                <adec:decorative xmlns:adec="http://schemas.microsoft.com/office/drawing/2017/decorative" val="1"/>
              </a:ext>
            </a:extLst>
          </p:cNvPr>
          <p:cNvCxnSpPr>
            <a:cxnSpLocks/>
          </p:cNvCxnSpPr>
          <p:nvPr/>
        </p:nvCxnSpPr>
        <p:spPr>
          <a:xfrm>
            <a:off x="2451652" y="1883092"/>
            <a:ext cx="0" cy="3613659"/>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03FBA38-7D85-D845-BF2D-200B28F64942}"/>
              </a:ext>
              <a:ext uri="{C183D7F6-B498-43B3-948B-1728B52AA6E4}">
                <adec:decorative xmlns:adec="http://schemas.microsoft.com/office/drawing/2017/decorative" val="1"/>
              </a:ext>
            </a:extLst>
          </p:cNvPr>
          <p:cNvCxnSpPr>
            <a:cxnSpLocks/>
          </p:cNvCxnSpPr>
          <p:nvPr/>
        </p:nvCxnSpPr>
        <p:spPr>
          <a:xfrm>
            <a:off x="4846983" y="1883092"/>
            <a:ext cx="0" cy="3613659"/>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1D9FBAB-1A87-5D41-B17C-538C71EF4189}"/>
              </a:ext>
              <a:ext uri="{C183D7F6-B498-43B3-948B-1728B52AA6E4}">
                <adec:decorative xmlns:adec="http://schemas.microsoft.com/office/drawing/2017/decorative" val="1"/>
              </a:ext>
            </a:extLst>
          </p:cNvPr>
          <p:cNvCxnSpPr>
            <a:cxnSpLocks/>
          </p:cNvCxnSpPr>
          <p:nvPr/>
        </p:nvCxnSpPr>
        <p:spPr>
          <a:xfrm>
            <a:off x="7242314" y="1883092"/>
            <a:ext cx="0" cy="3613659"/>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2163944-1DB6-874F-879B-227396B89FFD}"/>
              </a:ext>
              <a:ext uri="{C183D7F6-B498-43B3-948B-1728B52AA6E4}">
                <adec:decorative xmlns:adec="http://schemas.microsoft.com/office/drawing/2017/decorative" val="1"/>
              </a:ext>
            </a:extLst>
          </p:cNvPr>
          <p:cNvCxnSpPr>
            <a:cxnSpLocks/>
          </p:cNvCxnSpPr>
          <p:nvPr/>
        </p:nvCxnSpPr>
        <p:spPr>
          <a:xfrm>
            <a:off x="9657606" y="1883092"/>
            <a:ext cx="0" cy="3613659"/>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Bildobjekt 9">
            <a:extLst>
              <a:ext uri="{FF2B5EF4-FFF2-40B4-BE49-F238E27FC236}">
                <a16:creationId xmlns:a16="http://schemas.microsoft.com/office/drawing/2014/main" id="{73E68F95-6CD4-994A-92BA-FC61FD57A3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7391" y="2125158"/>
            <a:ext cx="1213193" cy="1100338"/>
          </a:xfrm>
          <a:prstGeom prst="rect">
            <a:avLst/>
          </a:prstGeom>
        </p:spPr>
      </p:pic>
      <p:pic>
        <p:nvPicPr>
          <p:cNvPr id="12" name="Bildobjekt 11">
            <a:extLst>
              <a:ext uri="{FF2B5EF4-FFF2-40B4-BE49-F238E27FC236}">
                <a16:creationId xmlns:a16="http://schemas.microsoft.com/office/drawing/2014/main" id="{F3F3B9E5-0740-2141-85E1-6C81DB6C9F9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74738" y="2055047"/>
            <a:ext cx="1396744" cy="1200709"/>
          </a:xfrm>
          <a:prstGeom prst="rect">
            <a:avLst/>
          </a:prstGeom>
        </p:spPr>
      </p:pic>
      <p:pic>
        <p:nvPicPr>
          <p:cNvPr id="18" name="Bildobjekt 17">
            <a:extLst>
              <a:ext uri="{FF2B5EF4-FFF2-40B4-BE49-F238E27FC236}">
                <a16:creationId xmlns:a16="http://schemas.microsoft.com/office/drawing/2014/main" id="{D372BB8B-F2C3-5F4E-A737-3E4ABB774B5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322672" y="2029383"/>
            <a:ext cx="1079500" cy="1041400"/>
          </a:xfrm>
          <a:prstGeom prst="rect">
            <a:avLst/>
          </a:prstGeom>
        </p:spPr>
      </p:pic>
      <p:pic>
        <p:nvPicPr>
          <p:cNvPr id="17" name="Bildobjekt 16">
            <a:extLst>
              <a:ext uri="{FF2B5EF4-FFF2-40B4-BE49-F238E27FC236}">
                <a16:creationId xmlns:a16="http://schemas.microsoft.com/office/drawing/2014/main" id="{882F5826-2588-954F-BCDF-A1134F4DE56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83639" y="2023728"/>
            <a:ext cx="1123038" cy="1123038"/>
          </a:xfrm>
          <a:prstGeom prst="rect">
            <a:avLst/>
          </a:prstGeom>
        </p:spPr>
      </p:pic>
      <p:pic>
        <p:nvPicPr>
          <p:cNvPr id="4" name="Bildobjekt 3">
            <a:extLst>
              <a:ext uri="{FF2B5EF4-FFF2-40B4-BE49-F238E27FC236}">
                <a16:creationId xmlns:a16="http://schemas.microsoft.com/office/drawing/2014/main" id="{9D9236D8-1BD6-3F49-B00D-0C61D4DA68F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221607" y="2110721"/>
            <a:ext cx="809357" cy="1114775"/>
          </a:xfrm>
          <a:prstGeom prst="rect">
            <a:avLst/>
          </a:prstGeom>
        </p:spPr>
      </p:pic>
    </p:spTree>
    <p:extLst>
      <p:ext uri="{BB962C8B-B14F-4D97-AF65-F5344CB8AC3E}">
        <p14:creationId xmlns:p14="http://schemas.microsoft.com/office/powerpoint/2010/main" val="257830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8E4DB">
            <a:alpha val="3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BBF8-49E4-3D43-935B-E890BBCFF975}"/>
              </a:ext>
            </a:extLst>
          </p:cNvPr>
          <p:cNvSpPr>
            <a:spLocks noGrp="1"/>
          </p:cNvSpPr>
          <p:nvPr>
            <p:ph type="title"/>
          </p:nvPr>
        </p:nvSpPr>
        <p:spPr>
          <a:xfrm>
            <a:off x="838200" y="556202"/>
            <a:ext cx="10515600" cy="1325563"/>
          </a:xfrm>
        </p:spPr>
        <p:txBody>
          <a:bodyPr numCol="1">
            <a:noAutofit/>
          </a:bodyPr>
          <a:lstStyle/>
          <a:p>
            <a:r>
              <a:rPr lang="sv-SE" dirty="0"/>
              <a:t>Exempel </a:t>
            </a:r>
            <a:br>
              <a:rPr lang="sv-SE" dirty="0"/>
            </a:br>
            <a:r>
              <a:rPr lang="sv-SE" dirty="0"/>
              <a:t>från Helsingborg</a:t>
            </a:r>
          </a:p>
        </p:txBody>
      </p:sp>
      <p:sp>
        <p:nvSpPr>
          <p:cNvPr id="9" name="Platshållare för innehåll 8">
            <a:extLst>
              <a:ext uri="{FF2B5EF4-FFF2-40B4-BE49-F238E27FC236}">
                <a16:creationId xmlns:a16="http://schemas.microsoft.com/office/drawing/2014/main" id="{4CC03F9B-9936-804D-8FC9-38F3A656A15E}"/>
              </a:ext>
            </a:extLst>
          </p:cNvPr>
          <p:cNvSpPr>
            <a:spLocks noGrp="1"/>
          </p:cNvSpPr>
          <p:nvPr>
            <p:ph idx="1"/>
          </p:nvPr>
        </p:nvSpPr>
        <p:spPr>
          <a:xfrm>
            <a:off x="838200" y="2248978"/>
            <a:ext cx="4827309" cy="3556399"/>
          </a:xfrm>
        </p:spPr>
        <p:txBody>
          <a:bodyPr>
            <a:normAutofit/>
          </a:bodyPr>
          <a:lstStyle/>
          <a:p>
            <a:pPr>
              <a:lnSpc>
                <a:spcPct val="100000"/>
              </a:lnSpc>
              <a:spcAft>
                <a:spcPts val="1200"/>
              </a:spcAft>
            </a:pPr>
            <a:r>
              <a:rPr lang="sv-SE" dirty="0"/>
              <a:t>Under 2017 infördes 50% avgift på tjänsteresor med flyg och privatbil.</a:t>
            </a:r>
          </a:p>
          <a:p>
            <a:pPr>
              <a:lnSpc>
                <a:spcPct val="100000"/>
              </a:lnSpc>
              <a:spcAft>
                <a:spcPts val="1200"/>
              </a:spcAft>
            </a:pPr>
            <a:r>
              <a:rPr lang="sv-SE" dirty="0"/>
              <a:t>Dessa resor minskade med </a:t>
            </a:r>
            <a:br>
              <a:rPr lang="sv-SE" dirty="0"/>
            </a:br>
            <a:r>
              <a:rPr lang="sv-SE" dirty="0"/>
              <a:t>30% inom ett år. </a:t>
            </a:r>
          </a:p>
          <a:p>
            <a:pPr>
              <a:lnSpc>
                <a:spcPct val="100000"/>
              </a:lnSpc>
              <a:spcAft>
                <a:spcPts val="1200"/>
              </a:spcAft>
            </a:pPr>
            <a:r>
              <a:rPr lang="sv-SE" dirty="0"/>
              <a:t>Pengarna investerades i </a:t>
            </a:r>
            <a:r>
              <a:rPr lang="sv-SE" dirty="0" err="1"/>
              <a:t>elcyklar</a:t>
            </a:r>
            <a:r>
              <a:rPr lang="sv-SE" dirty="0"/>
              <a:t> och biljetter till kollektivtrafik. </a:t>
            </a:r>
          </a:p>
          <a:p>
            <a:pPr>
              <a:lnSpc>
                <a:spcPct val="100000"/>
              </a:lnSpc>
              <a:spcAft>
                <a:spcPts val="1200"/>
              </a:spcAft>
            </a:pPr>
            <a:endParaRPr lang="sv-SE" dirty="0"/>
          </a:p>
        </p:txBody>
      </p:sp>
      <p:pic>
        <p:nvPicPr>
          <p:cNvPr id="5" name="Picture 4" descr="Bild från Helsingborg">
            <a:extLst>
              <a:ext uri="{FF2B5EF4-FFF2-40B4-BE49-F238E27FC236}">
                <a16:creationId xmlns:a16="http://schemas.microsoft.com/office/drawing/2014/main" id="{A20BFCB6-F89D-F649-B29B-0EFC1BD61A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79435" y="1623"/>
            <a:ext cx="4910004" cy="6858000"/>
          </a:xfrm>
          <a:prstGeom prst="rect">
            <a:avLst/>
          </a:prstGeom>
        </p:spPr>
      </p:pic>
      <p:sp>
        <p:nvSpPr>
          <p:cNvPr id="15" name="Ellips 14">
            <a:extLst>
              <a:ext uri="{FF2B5EF4-FFF2-40B4-BE49-F238E27FC236}">
                <a16:creationId xmlns:a16="http://schemas.microsoft.com/office/drawing/2014/main" id="{81C423DD-6231-3044-AA7D-F9209567DFDF}"/>
              </a:ext>
              <a:ext uri="{C183D7F6-B498-43B3-948B-1728B52AA6E4}">
                <adec:decorative xmlns:adec="http://schemas.microsoft.com/office/drawing/2017/decorative" val="1"/>
              </a:ext>
            </a:extLst>
          </p:cNvPr>
          <p:cNvSpPr/>
          <p:nvPr/>
        </p:nvSpPr>
        <p:spPr>
          <a:xfrm>
            <a:off x="6616933" y="4348835"/>
            <a:ext cx="1277690" cy="12776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ctangle 2">
            <a:extLst>
              <a:ext uri="{FF2B5EF4-FFF2-40B4-BE49-F238E27FC236}">
                <a16:creationId xmlns:a16="http://schemas.microsoft.com/office/drawing/2014/main" id="{A720F0A9-D07D-444A-88C9-27556F8B7335}"/>
              </a:ext>
              <a:ext uri="{C183D7F6-B498-43B3-948B-1728B52AA6E4}">
                <adec:decorative xmlns:adec="http://schemas.microsoft.com/office/drawing/2017/decorative" val="1"/>
              </a:ext>
            </a:extLst>
          </p:cNvPr>
          <p:cNvSpPr/>
          <p:nvPr/>
        </p:nvSpPr>
        <p:spPr>
          <a:xfrm>
            <a:off x="6696219" y="4688600"/>
            <a:ext cx="1168908" cy="584775"/>
          </a:xfrm>
          <a:prstGeom prst="rect">
            <a:avLst/>
          </a:prstGeom>
        </p:spPr>
        <p:txBody>
          <a:bodyPr wrap="square">
            <a:spAutoFit/>
          </a:bodyPr>
          <a:lstStyle/>
          <a:p>
            <a:r>
              <a:rPr lang="sv-SE" sz="3200" b="1" dirty="0">
                <a:solidFill>
                  <a:schemeClr val="bg1"/>
                </a:solidFill>
              </a:rPr>
              <a:t>-30%</a:t>
            </a:r>
          </a:p>
        </p:txBody>
      </p:sp>
      <p:pic>
        <p:nvPicPr>
          <p:cNvPr id="17" name="Bildobjekt 16">
            <a:extLst>
              <a:ext uri="{FF2B5EF4-FFF2-40B4-BE49-F238E27FC236}">
                <a16:creationId xmlns:a16="http://schemas.microsoft.com/office/drawing/2014/main" id="{EB1C6183-27A0-1C4C-B1EF-1C9F47B2477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16933" y="1108776"/>
            <a:ext cx="1277690" cy="1277690"/>
          </a:xfrm>
          <a:prstGeom prst="rect">
            <a:avLst/>
          </a:prstGeom>
        </p:spPr>
      </p:pic>
      <p:pic>
        <p:nvPicPr>
          <p:cNvPr id="18" name="Bildobjekt 17">
            <a:extLst>
              <a:ext uri="{FF2B5EF4-FFF2-40B4-BE49-F238E27FC236}">
                <a16:creationId xmlns:a16="http://schemas.microsoft.com/office/drawing/2014/main" id="{0D2D16C7-2BAF-064B-9ACD-1C93C201AD8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616933" y="2729784"/>
            <a:ext cx="1277690" cy="1277690"/>
          </a:xfrm>
          <a:prstGeom prst="rect">
            <a:avLst/>
          </a:prstGeom>
        </p:spPr>
      </p:pic>
      <p:pic>
        <p:nvPicPr>
          <p:cNvPr id="10" name="Picture 8">
            <a:extLst>
              <a:ext uri="{FF2B5EF4-FFF2-40B4-BE49-F238E27FC236}">
                <a16:creationId xmlns:a16="http://schemas.microsoft.com/office/drawing/2014/main" id="{C6D6779D-D19C-F241-A5EC-EFC3D896F6E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0"/>
            <a:ext cx="12213020" cy="6858000"/>
          </a:xfrm>
          <a:prstGeom prst="rect">
            <a:avLst/>
          </a:prstGeom>
        </p:spPr>
      </p:pic>
    </p:spTree>
    <p:extLst>
      <p:ext uri="{BB962C8B-B14F-4D97-AF65-F5344CB8AC3E}">
        <p14:creationId xmlns:p14="http://schemas.microsoft.com/office/powerpoint/2010/main" val="1246610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ärbild på sandgräs på en strand.">
            <a:extLst>
              <a:ext uri="{FF2B5EF4-FFF2-40B4-BE49-F238E27FC236}">
                <a16:creationId xmlns:a16="http://schemas.microsoft.com/office/drawing/2014/main" id="{A4F3FFF7-99AD-D044-8E20-3983DB009E53}"/>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ktangel 1">
            <a:extLst>
              <a:ext uri="{FF2B5EF4-FFF2-40B4-BE49-F238E27FC236}">
                <a16:creationId xmlns:a16="http://schemas.microsoft.com/office/drawing/2014/main" id="{EFDB4541-ED5E-614D-AB4B-44ABB3EC17FE}"/>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icture 8">
            <a:extLst>
              <a:ext uri="{FF2B5EF4-FFF2-40B4-BE49-F238E27FC236}">
                <a16:creationId xmlns:a16="http://schemas.microsoft.com/office/drawing/2014/main" id="{D9E16ADF-14DE-484C-B475-A1D349090CE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12213020" cy="6858000"/>
          </a:xfrm>
          <a:prstGeom prst="rect">
            <a:avLst/>
          </a:prstGeom>
        </p:spPr>
      </p:pic>
      <p:sp>
        <p:nvSpPr>
          <p:cNvPr id="3" name="Rubrik 2"/>
          <p:cNvSpPr>
            <a:spLocks noGrp="1"/>
          </p:cNvSpPr>
          <p:nvPr>
            <p:ph type="title"/>
          </p:nvPr>
        </p:nvSpPr>
        <p:spPr>
          <a:xfrm>
            <a:off x="838200" y="1894787"/>
            <a:ext cx="10515600" cy="2545237"/>
          </a:xfrm>
        </p:spPr>
        <p:txBody>
          <a:bodyPr>
            <a:noAutofit/>
          </a:bodyPr>
          <a:lstStyle/>
          <a:p>
            <a:pPr algn="ctr">
              <a:lnSpc>
                <a:spcPct val="100000"/>
              </a:lnSpc>
            </a:pPr>
            <a:r>
              <a:rPr lang="sv-SE" sz="4800" dirty="0">
                <a:solidFill>
                  <a:schemeClr val="bg1"/>
                </a:solidFill>
              </a:rPr>
              <a:t>Vi vill </a:t>
            </a:r>
            <a:br>
              <a:rPr lang="sv-SE" sz="4800" b="1" dirty="0">
                <a:solidFill>
                  <a:schemeClr val="accent5"/>
                </a:solidFill>
              </a:rPr>
            </a:br>
            <a:r>
              <a:rPr lang="sv-SE" sz="4800" b="1" dirty="0">
                <a:solidFill>
                  <a:schemeClr val="accent2"/>
                </a:solidFill>
              </a:rPr>
              <a:t>KLIMATVÄXLA</a:t>
            </a:r>
            <a:r>
              <a:rPr lang="sv-SE" sz="4800" b="1" dirty="0">
                <a:solidFill>
                  <a:schemeClr val="accent5"/>
                </a:solidFill>
              </a:rPr>
              <a:t>. </a:t>
            </a:r>
            <a:br>
              <a:rPr lang="sv-SE" sz="4800" dirty="0">
                <a:solidFill>
                  <a:schemeClr val="bg1"/>
                </a:solidFill>
              </a:rPr>
            </a:br>
            <a:r>
              <a:rPr lang="sv-SE" sz="4800" dirty="0">
                <a:solidFill>
                  <a:schemeClr val="bg1"/>
                </a:solidFill>
              </a:rPr>
              <a:t>Hur ska vi göra?</a:t>
            </a:r>
          </a:p>
        </p:txBody>
      </p:sp>
    </p:spTree>
    <p:extLst>
      <p:ext uri="{BB962C8B-B14F-4D97-AF65-F5344CB8AC3E}">
        <p14:creationId xmlns:p14="http://schemas.microsoft.com/office/powerpoint/2010/main" val="14913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07F33AC5-DC05-B642-B462-1A641301EC2C}"/>
              </a:ext>
              <a:ext uri="{C183D7F6-B498-43B3-948B-1728B52AA6E4}">
                <adec:decorative xmlns:adec="http://schemas.microsoft.com/office/drawing/2017/decorative" val="1"/>
              </a:ext>
            </a:extLst>
          </p:cNvPr>
          <p:cNvSpPr/>
          <p:nvPr/>
        </p:nvSpPr>
        <p:spPr>
          <a:xfrm>
            <a:off x="-505681" y="-477271"/>
            <a:ext cx="2650732" cy="2650732"/>
          </a:xfrm>
          <a:prstGeom prst="ellipse">
            <a:avLst/>
          </a:prstGeom>
          <a:solidFill>
            <a:srgbClr val="F4D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a:extLst>
              <a:ext uri="{FF2B5EF4-FFF2-40B4-BE49-F238E27FC236}">
                <a16:creationId xmlns:a16="http://schemas.microsoft.com/office/drawing/2014/main" id="{E8A659AB-3138-D246-B361-D6ED1CE8B86D}"/>
              </a:ext>
            </a:extLst>
          </p:cNvPr>
          <p:cNvSpPr/>
          <p:nvPr/>
        </p:nvSpPr>
        <p:spPr>
          <a:xfrm>
            <a:off x="466750" y="403926"/>
            <a:ext cx="1976355" cy="1323439"/>
          </a:xfrm>
          <a:prstGeom prst="rect">
            <a:avLst/>
          </a:prstGeom>
        </p:spPr>
        <p:txBody>
          <a:bodyPr wrap="square">
            <a:spAutoFit/>
          </a:bodyPr>
          <a:lstStyle/>
          <a:p>
            <a:r>
              <a:rPr lang="sv-SE" sz="8000" b="1" dirty="0">
                <a:solidFill>
                  <a:schemeClr val="accent1"/>
                </a:solidFill>
                <a:latin typeface="Arial" panose="020B0604020202020204" pitchFamily="34" charset="0"/>
                <a:cs typeface="Arial" panose="020B0604020202020204" pitchFamily="34" charset="0"/>
              </a:rPr>
              <a:t>1. </a:t>
            </a:r>
          </a:p>
        </p:txBody>
      </p:sp>
      <p:sp>
        <p:nvSpPr>
          <p:cNvPr id="13" name="Rubrik 1">
            <a:extLst>
              <a:ext uri="{FF2B5EF4-FFF2-40B4-BE49-F238E27FC236}">
                <a16:creationId xmlns:a16="http://schemas.microsoft.com/office/drawing/2014/main" id="{942F50AD-8E43-5641-81D6-13D31164E112}"/>
              </a:ext>
            </a:extLst>
          </p:cNvPr>
          <p:cNvSpPr>
            <a:spLocks noGrp="1"/>
          </p:cNvSpPr>
          <p:nvPr>
            <p:ph type="title"/>
          </p:nvPr>
        </p:nvSpPr>
        <p:spPr>
          <a:xfrm>
            <a:off x="2412000" y="613120"/>
            <a:ext cx="8155447" cy="1325562"/>
          </a:xfrm>
        </p:spPr>
        <p:txBody>
          <a:bodyPr>
            <a:normAutofit/>
          </a:bodyPr>
          <a:lstStyle/>
          <a:p>
            <a:r>
              <a:rPr lang="sv-SE" dirty="0"/>
              <a:t>Fatta beslut om införande</a:t>
            </a:r>
          </a:p>
        </p:txBody>
      </p:sp>
      <p:sp>
        <p:nvSpPr>
          <p:cNvPr id="19" name="Rectangle 17">
            <a:extLst>
              <a:ext uri="{FF2B5EF4-FFF2-40B4-BE49-F238E27FC236}">
                <a16:creationId xmlns:a16="http://schemas.microsoft.com/office/drawing/2014/main" id="{5C799C94-C447-0D49-9DA8-50C530EC1CE1}"/>
              </a:ext>
            </a:extLst>
          </p:cNvPr>
          <p:cNvSpPr/>
          <p:nvPr/>
        </p:nvSpPr>
        <p:spPr>
          <a:xfrm>
            <a:off x="1242000" y="3183615"/>
            <a:ext cx="8021820" cy="1045223"/>
          </a:xfrm>
          <a:prstGeom prst="rect">
            <a:avLst/>
          </a:prstGeom>
        </p:spPr>
        <p:txBody>
          <a:bodyPr wrap="square">
            <a:spAutoFit/>
          </a:bodyPr>
          <a:lstStyle/>
          <a:p>
            <a:pPr marL="342900" indent="-342900">
              <a:lnSpc>
                <a:spcPct val="150000"/>
              </a:lnSpc>
              <a:buFont typeface="Arial" panose="020B0604020202020204" pitchFamily="34" charset="0"/>
              <a:buChar char="•"/>
            </a:pPr>
            <a:r>
              <a:rPr lang="sv-SE" sz="2200" dirty="0">
                <a:solidFill>
                  <a:schemeClr val="accent1"/>
                </a:solidFill>
              </a:rPr>
              <a:t>Hur ser beslutsgången ut i er organisation? </a:t>
            </a:r>
          </a:p>
          <a:p>
            <a:pPr marL="342900" indent="-342900">
              <a:lnSpc>
                <a:spcPct val="150000"/>
              </a:lnSpc>
              <a:buFont typeface="Arial" panose="020B0604020202020204" pitchFamily="34" charset="0"/>
              <a:buChar char="•"/>
            </a:pPr>
            <a:r>
              <a:rPr lang="sv-SE" sz="2200" dirty="0">
                <a:solidFill>
                  <a:schemeClr val="accent1"/>
                </a:solidFill>
              </a:rPr>
              <a:t>Vad behöver ni för beslut för att komma vidare i processen? </a:t>
            </a:r>
          </a:p>
        </p:txBody>
      </p:sp>
      <p:cxnSp>
        <p:nvCxnSpPr>
          <p:cNvPr id="10" name="Straight Connector 6">
            <a:extLst>
              <a:ext uri="{FF2B5EF4-FFF2-40B4-BE49-F238E27FC236}">
                <a16:creationId xmlns:a16="http://schemas.microsoft.com/office/drawing/2014/main" id="{C0C6BACE-0F8F-BF49-BA01-23D5C2D0DD7E}"/>
              </a:ext>
              <a:ext uri="{C183D7F6-B498-43B3-948B-1728B52AA6E4}">
                <adec:decorative xmlns:adec="http://schemas.microsoft.com/office/drawing/2017/decorative" val="1"/>
              </a:ext>
            </a:extLst>
          </p:cNvPr>
          <p:cNvCxnSpPr>
            <a:cxnSpLocks/>
          </p:cNvCxnSpPr>
          <p:nvPr/>
        </p:nvCxnSpPr>
        <p:spPr>
          <a:xfrm>
            <a:off x="383458" y="2436710"/>
            <a:ext cx="897685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2" name="Graphic 31">
            <a:extLst>
              <a:ext uri="{FF2B5EF4-FFF2-40B4-BE49-F238E27FC236}">
                <a16:creationId xmlns:a16="http://schemas.microsoft.com/office/drawing/2014/main" id="{0046770E-874B-9F44-BA19-2C04A401E09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rot="8112097">
            <a:off x="9388161" y="1675034"/>
            <a:ext cx="2416113" cy="2227217"/>
          </a:xfrm>
          <a:prstGeom prst="rect">
            <a:avLst/>
          </a:prstGeom>
        </p:spPr>
      </p:pic>
      <p:pic>
        <p:nvPicPr>
          <p:cNvPr id="6" name="Bildobjekt 5">
            <a:extLst>
              <a:ext uri="{FF2B5EF4-FFF2-40B4-BE49-F238E27FC236}">
                <a16:creationId xmlns:a16="http://schemas.microsoft.com/office/drawing/2014/main" id="{42C5E971-8AD6-5E44-B4B2-5F667B8574F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635614" y="1803909"/>
            <a:ext cx="647595" cy="647595"/>
          </a:xfrm>
          <a:prstGeom prst="rect">
            <a:avLst/>
          </a:prstGeom>
        </p:spPr>
      </p:pic>
      <p:sp>
        <p:nvSpPr>
          <p:cNvPr id="9" name="textruta 8">
            <a:extLst>
              <a:ext uri="{FF2B5EF4-FFF2-40B4-BE49-F238E27FC236}">
                <a16:creationId xmlns:a16="http://schemas.microsoft.com/office/drawing/2014/main" id="{664E5544-B9B7-C746-8C5F-515655EB672F}"/>
              </a:ext>
              <a:ext uri="{C183D7F6-B498-43B3-948B-1728B52AA6E4}">
                <adec:decorative xmlns:adec="http://schemas.microsoft.com/office/drawing/2017/decorative" val="1"/>
              </a:ext>
            </a:extLst>
          </p:cNvPr>
          <p:cNvSpPr txBox="1"/>
          <p:nvPr/>
        </p:nvSpPr>
        <p:spPr>
          <a:xfrm>
            <a:off x="9824384" y="2523415"/>
            <a:ext cx="1543666" cy="523220"/>
          </a:xfrm>
          <a:prstGeom prst="rect">
            <a:avLst/>
          </a:prstGeom>
          <a:noFill/>
        </p:spPr>
        <p:txBody>
          <a:bodyPr wrap="square" rtlCol="0">
            <a:spAutoFit/>
          </a:bodyPr>
          <a:lstStyle/>
          <a:p>
            <a:pPr algn="ctr"/>
            <a:r>
              <a:rPr lang="sv-SE" sz="1400" dirty="0">
                <a:solidFill>
                  <a:schemeClr val="accent1"/>
                </a:solidFill>
              </a:rPr>
              <a:t>Är det formella beslutet fattat?</a:t>
            </a:r>
          </a:p>
        </p:txBody>
      </p:sp>
    </p:spTree>
    <p:extLst>
      <p:ext uri="{BB962C8B-B14F-4D97-AF65-F5344CB8AC3E}">
        <p14:creationId xmlns:p14="http://schemas.microsoft.com/office/powerpoint/2010/main" val="271715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2F093D76-A28A-4C4B-B4A4-A4284F8A2E00}"/>
              </a:ext>
              <a:ext uri="{C183D7F6-B498-43B3-948B-1728B52AA6E4}">
                <adec:decorative xmlns:adec="http://schemas.microsoft.com/office/drawing/2017/decorative" val="1"/>
              </a:ext>
            </a:extLst>
          </p:cNvPr>
          <p:cNvSpPr/>
          <p:nvPr/>
        </p:nvSpPr>
        <p:spPr>
          <a:xfrm>
            <a:off x="-505681" y="-477271"/>
            <a:ext cx="2650732" cy="2650732"/>
          </a:xfrm>
          <a:prstGeom prst="ellipse">
            <a:avLst/>
          </a:prstGeom>
          <a:solidFill>
            <a:srgbClr val="F4D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a:extLst>
              <a:ext uri="{FF2B5EF4-FFF2-40B4-BE49-F238E27FC236}">
                <a16:creationId xmlns:a16="http://schemas.microsoft.com/office/drawing/2014/main" id="{8B9C79AC-DBEF-9643-97BC-A8E23A29686A}"/>
              </a:ext>
            </a:extLst>
          </p:cNvPr>
          <p:cNvSpPr/>
          <p:nvPr/>
        </p:nvSpPr>
        <p:spPr>
          <a:xfrm>
            <a:off x="466750" y="403926"/>
            <a:ext cx="1976355" cy="1323439"/>
          </a:xfrm>
          <a:prstGeom prst="rect">
            <a:avLst/>
          </a:prstGeom>
        </p:spPr>
        <p:txBody>
          <a:bodyPr wrap="square">
            <a:spAutoFit/>
          </a:bodyPr>
          <a:lstStyle/>
          <a:p>
            <a:r>
              <a:rPr lang="sv-SE" sz="8000" b="1" dirty="0">
                <a:solidFill>
                  <a:schemeClr val="accent1"/>
                </a:solidFill>
                <a:latin typeface="Arial" panose="020B0604020202020204" pitchFamily="34" charset="0"/>
                <a:cs typeface="Arial" panose="020B0604020202020204" pitchFamily="34" charset="0"/>
              </a:rPr>
              <a:t>2. </a:t>
            </a:r>
          </a:p>
        </p:txBody>
      </p:sp>
      <p:sp>
        <p:nvSpPr>
          <p:cNvPr id="13" name="Rubrik 1">
            <a:extLst>
              <a:ext uri="{FF2B5EF4-FFF2-40B4-BE49-F238E27FC236}">
                <a16:creationId xmlns:a16="http://schemas.microsoft.com/office/drawing/2014/main" id="{254D58AA-668E-7545-B4ED-D5293D7DB162}"/>
              </a:ext>
            </a:extLst>
          </p:cNvPr>
          <p:cNvSpPr>
            <a:spLocks noGrp="1"/>
          </p:cNvSpPr>
          <p:nvPr>
            <p:ph type="title"/>
          </p:nvPr>
        </p:nvSpPr>
        <p:spPr>
          <a:xfrm>
            <a:off x="2412000" y="613120"/>
            <a:ext cx="8976852" cy="1325563"/>
          </a:xfrm>
        </p:spPr>
        <p:txBody>
          <a:bodyPr>
            <a:normAutofit/>
          </a:bodyPr>
          <a:lstStyle/>
          <a:p>
            <a:r>
              <a:rPr lang="sv-SE" dirty="0"/>
              <a:t>Utse nyckelpersoner</a:t>
            </a:r>
          </a:p>
        </p:txBody>
      </p:sp>
      <p:sp>
        <p:nvSpPr>
          <p:cNvPr id="3" name="Platshållare för innehåll 2">
            <a:extLst>
              <a:ext uri="{FF2B5EF4-FFF2-40B4-BE49-F238E27FC236}">
                <a16:creationId xmlns:a16="http://schemas.microsoft.com/office/drawing/2014/main" id="{1E1CFA08-2BED-DD4F-9D6E-897A3698D2B8}"/>
              </a:ext>
            </a:extLst>
          </p:cNvPr>
          <p:cNvSpPr>
            <a:spLocks noGrp="1"/>
          </p:cNvSpPr>
          <p:nvPr>
            <p:ph idx="1"/>
          </p:nvPr>
        </p:nvSpPr>
        <p:spPr>
          <a:xfrm>
            <a:off x="1242000" y="2719666"/>
            <a:ext cx="8326206" cy="880770"/>
          </a:xfrm>
        </p:spPr>
        <p:txBody>
          <a:bodyPr>
            <a:normAutofit/>
          </a:bodyPr>
          <a:lstStyle/>
          <a:p>
            <a:pPr marL="0" indent="0">
              <a:lnSpc>
                <a:spcPct val="100000"/>
              </a:lnSpc>
              <a:buNone/>
            </a:pPr>
            <a:r>
              <a:rPr lang="sv-SE" dirty="0"/>
              <a:t>Kontinuerlig kommunikation och enkel administration är framgångsfaktorer för att klimatväxlingen ska bli effektiv. </a:t>
            </a:r>
          </a:p>
          <a:p>
            <a:pPr>
              <a:lnSpc>
                <a:spcPct val="100000"/>
              </a:lnSpc>
            </a:pPr>
            <a:endParaRPr lang="sv-SE" dirty="0"/>
          </a:p>
          <a:p>
            <a:pPr>
              <a:lnSpc>
                <a:spcPct val="100000"/>
              </a:lnSpc>
            </a:pPr>
            <a:endParaRPr lang="sv-SE" dirty="0"/>
          </a:p>
          <a:p>
            <a:pPr>
              <a:lnSpc>
                <a:spcPct val="100000"/>
              </a:lnSpc>
            </a:pPr>
            <a:endParaRPr lang="sv-SE" dirty="0"/>
          </a:p>
        </p:txBody>
      </p:sp>
      <p:sp>
        <p:nvSpPr>
          <p:cNvPr id="5" name="Rectangle 4">
            <a:extLst>
              <a:ext uri="{FF2B5EF4-FFF2-40B4-BE49-F238E27FC236}">
                <a16:creationId xmlns:a16="http://schemas.microsoft.com/office/drawing/2014/main" id="{C2D33DB2-F32A-3748-A9DE-E647D3AAE1BF}"/>
              </a:ext>
            </a:extLst>
          </p:cNvPr>
          <p:cNvSpPr/>
          <p:nvPr/>
        </p:nvSpPr>
        <p:spPr>
          <a:xfrm>
            <a:off x="1242000" y="3600445"/>
            <a:ext cx="7651977" cy="1881925"/>
          </a:xfrm>
          <a:prstGeom prst="rect">
            <a:avLst/>
          </a:prstGeom>
        </p:spPr>
        <p:txBody>
          <a:bodyPr wrap="square">
            <a:spAutoFit/>
          </a:bodyPr>
          <a:lstStyle/>
          <a:p>
            <a:pPr>
              <a:lnSpc>
                <a:spcPct val="150000"/>
              </a:lnSpc>
            </a:pPr>
            <a:r>
              <a:rPr lang="sv-SE" sz="2000" b="1" dirty="0">
                <a:solidFill>
                  <a:schemeClr val="accent1"/>
                </a:solidFill>
              </a:rPr>
              <a:t>Funktioner som är bra att ha med:</a:t>
            </a:r>
          </a:p>
          <a:p>
            <a:pPr marL="342900" indent="-342900">
              <a:lnSpc>
                <a:spcPct val="150000"/>
              </a:lnSpc>
              <a:buFont typeface="Arial" panose="020B0604020202020204" pitchFamily="34" charset="0"/>
              <a:buChar char="•"/>
            </a:pPr>
            <a:r>
              <a:rPr lang="sv-SE" sz="2000" dirty="0">
                <a:solidFill>
                  <a:schemeClr val="accent1"/>
                </a:solidFill>
              </a:rPr>
              <a:t>Samordnare</a:t>
            </a:r>
          </a:p>
          <a:p>
            <a:pPr marL="342900" indent="-342900">
              <a:lnSpc>
                <a:spcPct val="150000"/>
              </a:lnSpc>
              <a:buFont typeface="Arial" panose="020B0604020202020204" pitchFamily="34" charset="0"/>
              <a:buChar char="•"/>
            </a:pPr>
            <a:r>
              <a:rPr lang="sv-SE" sz="2000" dirty="0">
                <a:solidFill>
                  <a:schemeClr val="accent1"/>
                </a:solidFill>
              </a:rPr>
              <a:t>Ekonom </a:t>
            </a:r>
          </a:p>
          <a:p>
            <a:pPr marL="342900" indent="-342900">
              <a:lnSpc>
                <a:spcPct val="150000"/>
              </a:lnSpc>
              <a:buFont typeface="Arial" panose="020B0604020202020204" pitchFamily="34" charset="0"/>
              <a:buChar char="•"/>
            </a:pPr>
            <a:r>
              <a:rPr lang="sv-SE" sz="2000" dirty="0">
                <a:solidFill>
                  <a:schemeClr val="accent1"/>
                </a:solidFill>
              </a:rPr>
              <a:t>Kommunikatör</a:t>
            </a:r>
          </a:p>
        </p:txBody>
      </p:sp>
      <p:cxnSp>
        <p:nvCxnSpPr>
          <p:cNvPr id="15" name="Straight Connector 6">
            <a:extLst>
              <a:ext uri="{FF2B5EF4-FFF2-40B4-BE49-F238E27FC236}">
                <a16:creationId xmlns:a16="http://schemas.microsoft.com/office/drawing/2014/main" id="{7B101A02-669C-494F-8BAC-8D3ED6476C37}"/>
              </a:ext>
              <a:ext uri="{C183D7F6-B498-43B3-948B-1728B52AA6E4}">
                <adec:decorative xmlns:adec="http://schemas.microsoft.com/office/drawing/2017/decorative" val="1"/>
              </a:ext>
            </a:extLst>
          </p:cNvPr>
          <p:cNvCxnSpPr>
            <a:cxnSpLocks/>
          </p:cNvCxnSpPr>
          <p:nvPr/>
        </p:nvCxnSpPr>
        <p:spPr>
          <a:xfrm>
            <a:off x="383458" y="2436710"/>
            <a:ext cx="897685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a:extLst>
              <a:ext uri="{FF2B5EF4-FFF2-40B4-BE49-F238E27FC236}">
                <a16:creationId xmlns:a16="http://schemas.microsoft.com/office/drawing/2014/main" id="{BD622AA9-712C-EA4A-BEB3-E9AB2E478D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93453" y="1605421"/>
            <a:ext cx="2059449" cy="1262870"/>
          </a:xfrm>
          <a:prstGeom prst="rect">
            <a:avLst/>
          </a:prstGeom>
        </p:spPr>
      </p:pic>
    </p:spTree>
    <p:extLst>
      <p:ext uri="{BB962C8B-B14F-4D97-AF65-F5344CB8AC3E}">
        <p14:creationId xmlns:p14="http://schemas.microsoft.com/office/powerpoint/2010/main" val="315936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6B493994-69C3-8445-BEBD-18CAABD499DD}"/>
              </a:ext>
              <a:ext uri="{C183D7F6-B498-43B3-948B-1728B52AA6E4}">
                <adec:decorative xmlns:adec="http://schemas.microsoft.com/office/drawing/2017/decorative" val="1"/>
              </a:ext>
            </a:extLst>
          </p:cNvPr>
          <p:cNvSpPr/>
          <p:nvPr/>
        </p:nvSpPr>
        <p:spPr>
          <a:xfrm>
            <a:off x="-505681" y="-477271"/>
            <a:ext cx="2650732" cy="2650732"/>
          </a:xfrm>
          <a:prstGeom prst="ellipse">
            <a:avLst/>
          </a:prstGeom>
          <a:solidFill>
            <a:srgbClr val="F4D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a:extLst>
              <a:ext uri="{FF2B5EF4-FFF2-40B4-BE49-F238E27FC236}">
                <a16:creationId xmlns:a16="http://schemas.microsoft.com/office/drawing/2014/main" id="{72382A9C-D022-6246-8E6E-AE49BB9F7414}"/>
              </a:ext>
            </a:extLst>
          </p:cNvPr>
          <p:cNvSpPr/>
          <p:nvPr/>
        </p:nvSpPr>
        <p:spPr>
          <a:xfrm>
            <a:off x="466750" y="403926"/>
            <a:ext cx="1976355" cy="1323439"/>
          </a:xfrm>
          <a:prstGeom prst="rect">
            <a:avLst/>
          </a:prstGeom>
        </p:spPr>
        <p:txBody>
          <a:bodyPr wrap="square">
            <a:spAutoFit/>
          </a:bodyPr>
          <a:lstStyle/>
          <a:p>
            <a:r>
              <a:rPr lang="sv-SE" sz="8000" b="1" dirty="0">
                <a:solidFill>
                  <a:schemeClr val="accent1"/>
                </a:solidFill>
                <a:latin typeface="Arial" panose="020B0604020202020204" pitchFamily="34" charset="0"/>
                <a:cs typeface="Arial" panose="020B0604020202020204" pitchFamily="34" charset="0"/>
              </a:rPr>
              <a:t>3. </a:t>
            </a:r>
          </a:p>
        </p:txBody>
      </p:sp>
      <p:sp>
        <p:nvSpPr>
          <p:cNvPr id="16" name="Rubrik 1">
            <a:extLst>
              <a:ext uri="{FF2B5EF4-FFF2-40B4-BE49-F238E27FC236}">
                <a16:creationId xmlns:a16="http://schemas.microsoft.com/office/drawing/2014/main" id="{923C1B23-852B-4C4B-8D7C-16F4268803F1}"/>
              </a:ext>
            </a:extLst>
          </p:cNvPr>
          <p:cNvSpPr>
            <a:spLocks noGrp="1"/>
          </p:cNvSpPr>
          <p:nvPr>
            <p:ph type="title"/>
          </p:nvPr>
        </p:nvSpPr>
        <p:spPr>
          <a:xfrm>
            <a:off x="2412000" y="613120"/>
            <a:ext cx="8976852" cy="1325563"/>
          </a:xfrm>
        </p:spPr>
        <p:txBody>
          <a:bodyPr>
            <a:normAutofit/>
          </a:bodyPr>
          <a:lstStyle/>
          <a:p>
            <a:r>
              <a:rPr lang="sv-SE" dirty="0"/>
              <a:t>Ta fram relevanta underlag</a:t>
            </a:r>
          </a:p>
        </p:txBody>
      </p:sp>
      <p:sp>
        <p:nvSpPr>
          <p:cNvPr id="2" name="Platshållare för innehåll 1"/>
          <p:cNvSpPr>
            <a:spLocks noGrp="1"/>
          </p:cNvSpPr>
          <p:nvPr>
            <p:ph idx="1"/>
          </p:nvPr>
        </p:nvSpPr>
        <p:spPr>
          <a:xfrm>
            <a:off x="1251427" y="2731978"/>
            <a:ext cx="8692299" cy="2123894"/>
          </a:xfrm>
        </p:spPr>
        <p:txBody>
          <a:bodyPr>
            <a:normAutofit/>
          </a:bodyPr>
          <a:lstStyle/>
          <a:p>
            <a:pPr>
              <a:lnSpc>
                <a:spcPct val="100000"/>
              </a:lnSpc>
            </a:pPr>
            <a:r>
              <a:rPr lang="sv-SE" sz="2000"/>
              <a:t>Gör en nulägesanalys över hur ni reser idag och vilka utsläpp </a:t>
            </a:r>
            <a:br>
              <a:rPr lang="sv-SE" sz="2000"/>
            </a:br>
            <a:r>
              <a:rPr lang="sv-SE" sz="2000"/>
              <a:t>och kostnader som orsakas av resorna. </a:t>
            </a:r>
          </a:p>
          <a:p>
            <a:pPr>
              <a:lnSpc>
                <a:spcPct val="100000"/>
              </a:lnSpc>
            </a:pPr>
            <a:r>
              <a:rPr lang="sv-SE" sz="2000"/>
              <a:t>Undersök hur ni praktiskt ska lösa klimatväxlingen. </a:t>
            </a:r>
            <a:br>
              <a:rPr lang="sv-SE" sz="2000"/>
            </a:br>
            <a:r>
              <a:rPr lang="sv-SE" sz="2000"/>
              <a:t>Hur blir det smidigast att göra för er? Använd gärna vår workshop. </a:t>
            </a:r>
          </a:p>
          <a:p>
            <a:pPr>
              <a:lnSpc>
                <a:spcPct val="100000"/>
              </a:lnSpc>
            </a:pPr>
            <a:r>
              <a:rPr lang="sv-SE" sz="2000"/>
              <a:t>Ta del av andras erfarenheter. Vilka framgångsfaktorer kan ni kopiera?</a:t>
            </a:r>
          </a:p>
          <a:p>
            <a:pPr>
              <a:lnSpc>
                <a:spcPct val="100000"/>
              </a:lnSpc>
            </a:pPr>
            <a:endParaRPr lang="sv-SE" dirty="0"/>
          </a:p>
        </p:txBody>
      </p:sp>
      <p:sp>
        <p:nvSpPr>
          <p:cNvPr id="9" name="Rektangel 8"/>
          <p:cNvSpPr/>
          <p:nvPr/>
        </p:nvSpPr>
        <p:spPr>
          <a:xfrm>
            <a:off x="1242000" y="4855876"/>
            <a:ext cx="7585292" cy="707886"/>
          </a:xfrm>
          <a:prstGeom prst="rect">
            <a:avLst/>
          </a:prstGeom>
        </p:spPr>
        <p:txBody>
          <a:bodyPr wrap="square">
            <a:spAutoFit/>
          </a:bodyPr>
          <a:lstStyle/>
          <a:p>
            <a:r>
              <a:rPr lang="sv-SE" sz="2000" dirty="0">
                <a:solidFill>
                  <a:schemeClr val="accent1"/>
                </a:solidFill>
              </a:rPr>
              <a:t>Projektet Klimatväxling i Skåne har tagit fram verktyg som hjälper er att enkelt ta fram de underlag ni behöver.</a:t>
            </a:r>
          </a:p>
        </p:txBody>
      </p:sp>
      <p:cxnSp>
        <p:nvCxnSpPr>
          <p:cNvPr id="10" name="Straight Connector 6">
            <a:extLst>
              <a:ext uri="{FF2B5EF4-FFF2-40B4-BE49-F238E27FC236}">
                <a16:creationId xmlns:a16="http://schemas.microsoft.com/office/drawing/2014/main" id="{A01380A1-E2BB-C245-9B8E-0951364C6867}"/>
              </a:ext>
              <a:ext uri="{C183D7F6-B498-43B3-948B-1728B52AA6E4}">
                <adec:decorative xmlns:adec="http://schemas.microsoft.com/office/drawing/2017/decorative" val="1"/>
              </a:ext>
            </a:extLst>
          </p:cNvPr>
          <p:cNvCxnSpPr>
            <a:cxnSpLocks/>
          </p:cNvCxnSpPr>
          <p:nvPr/>
        </p:nvCxnSpPr>
        <p:spPr>
          <a:xfrm>
            <a:off x="383458" y="2436710"/>
            <a:ext cx="897685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Bildobjekt 5">
            <a:extLst>
              <a:ext uri="{FF2B5EF4-FFF2-40B4-BE49-F238E27FC236}">
                <a16:creationId xmlns:a16="http://schemas.microsoft.com/office/drawing/2014/main" id="{FF2A4456-195E-8A4A-BBF0-FA0BDD68F3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52614" y="1770128"/>
            <a:ext cx="1631131" cy="1515992"/>
          </a:xfrm>
          <a:prstGeom prst="rect">
            <a:avLst/>
          </a:prstGeom>
        </p:spPr>
      </p:pic>
    </p:spTree>
    <p:extLst>
      <p:ext uri="{BB962C8B-B14F-4D97-AF65-F5344CB8AC3E}">
        <p14:creationId xmlns:p14="http://schemas.microsoft.com/office/powerpoint/2010/main" val="3351591515"/>
      </p:ext>
    </p:extLst>
  </p:cSld>
  <p:clrMapOvr>
    <a:masterClrMapping/>
  </p:clrMapOvr>
</p:sld>
</file>

<file path=ppt/theme/theme1.xml><?xml version="1.0" encoding="utf-8"?>
<a:theme xmlns:a="http://schemas.openxmlformats.org/drawingml/2006/main" name="Klimatvaxling">
  <a:themeElements>
    <a:clrScheme name="Klimatväxling2021">
      <a:dk1>
        <a:srgbClr val="000000"/>
      </a:dk1>
      <a:lt1>
        <a:srgbClr val="FFFFFF"/>
      </a:lt1>
      <a:dk2>
        <a:srgbClr val="44546A"/>
      </a:dk2>
      <a:lt2>
        <a:srgbClr val="E7E6E6"/>
      </a:lt2>
      <a:accent1>
        <a:srgbClr val="16664E"/>
      </a:accent1>
      <a:accent2>
        <a:srgbClr val="F4D300"/>
      </a:accent2>
      <a:accent3>
        <a:srgbClr val="307B8D"/>
      </a:accent3>
      <a:accent4>
        <a:srgbClr val="E40134"/>
      </a:accent4>
      <a:accent5>
        <a:srgbClr val="675636"/>
      </a:accent5>
      <a:accent6>
        <a:srgbClr val="C8E4D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limatvaxling" id="{DBA5354A-1FFD-5D40-A49C-798FD1D29A62}" vid="{C022D59F-5DBD-DE48-9A56-34BD26969E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Klimatvaxling</Template>
  <TotalTime>14267</TotalTime>
  <Words>1130</Words>
  <Application>Microsoft Macintosh PowerPoint</Application>
  <PresentationFormat>Bredbild</PresentationFormat>
  <Paragraphs>135</Paragraphs>
  <Slides>17</Slides>
  <Notes>17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vt:i4>
      </vt:variant>
    </vt:vector>
  </HeadingPairs>
  <TitlesOfParts>
    <vt:vector size="21" baseType="lpstr">
      <vt:lpstr>Arial</vt:lpstr>
      <vt:lpstr>Calibri</vt:lpstr>
      <vt:lpstr>News Gothic Std</vt:lpstr>
      <vt:lpstr>Klimatvaxling</vt:lpstr>
      <vt:lpstr>KLIMATVÄXLING  i Skåne</vt:lpstr>
      <vt:lpstr>Klimatväxling ger dubbel effekt</vt:lpstr>
      <vt:lpstr>Klimatväxling av tjänsteresor</vt:lpstr>
      <vt:lpstr>Nytta på många nivåer</vt:lpstr>
      <vt:lpstr>Exempel  från Helsingborg</vt:lpstr>
      <vt:lpstr>Vi vill  KLIMATVÄXLA.  Hur ska vi göra?</vt:lpstr>
      <vt:lpstr>Fatta beslut om införande</vt:lpstr>
      <vt:lpstr>Utse nyckelpersoner</vt:lpstr>
      <vt:lpstr>Ta fram relevanta underlag</vt:lpstr>
      <vt:lpstr>Skräddarsy er egen modell</vt:lpstr>
      <vt:lpstr>Kommunicera</vt:lpstr>
      <vt:lpstr>Walk the talk</vt:lpstr>
      <vt:lpstr>Följ upp och utvärdera</vt:lpstr>
      <vt:lpstr>Att införa klimatväxling</vt:lpstr>
      <vt:lpstr>Lycka till med er  KLIMATVÄXLING!</vt:lpstr>
      <vt:lpstr>Samverkansprojektet Klimatväxling i Skåne </vt:lpstr>
      <vt:lpstr>Avslutande logotyper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KLIMATVÄXLING I SKÅNE</dc:title>
  <dc:creator>Juliana de Filippis</dc:creator>
  <cp:lastModifiedBy>Helena Ivarsson</cp:lastModifiedBy>
  <cp:revision>247</cp:revision>
  <dcterms:created xsi:type="dcterms:W3CDTF">2019-07-04T14:22:12Z</dcterms:created>
  <dcterms:modified xsi:type="dcterms:W3CDTF">2021-12-16T15:41:31Z</dcterms:modified>
</cp:coreProperties>
</file>